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2" r:id="rId5"/>
    <p:sldId id="258" r:id="rId6"/>
    <p:sldId id="263" r:id="rId7"/>
    <p:sldId id="265" r:id="rId8"/>
    <p:sldId id="259" r:id="rId9"/>
    <p:sldId id="269" r:id="rId10"/>
    <p:sldId id="271" r:id="rId11"/>
    <p:sldId id="268" r:id="rId12"/>
    <p:sldId id="270" r:id="rId13"/>
    <p:sldId id="272" r:id="rId14"/>
    <p:sldId id="273" r:id="rId15"/>
    <p:sldId id="266" r:id="rId16"/>
    <p:sldId id="267" r:id="rId17"/>
    <p:sldId id="275" r:id="rId18"/>
    <p:sldId id="276" r:id="rId19"/>
    <p:sldId id="261" r:id="rId20"/>
    <p:sldId id="260" r:id="rId21"/>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A4D"/>
    <a:srgbClr val="374557"/>
    <a:srgbClr val="9999FF"/>
    <a:srgbClr val="FF0066"/>
    <a:srgbClr val="FFCCFF"/>
    <a:srgbClr val="435369"/>
    <a:srgbClr val="303C4C"/>
    <a:srgbClr val="222A35"/>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9" d="100"/>
          <a:sy n="79" d="100"/>
        </p:scale>
        <p:origin x="-7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1D011C39-61CC-4CAF-82A9-B3D225B842E1}"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Date Placeholder 3"/>
          <p:cNvSpPr>
            <a:spLocks noGrp="1"/>
          </p:cNvSpPr>
          <p:nvPr>
            <p:ph type="dt" sz="half" idx="10"/>
          </p:nvPr>
        </p:nvSpPr>
        <p:spPr/>
        <p:txBody>
          <a:bodyPr/>
          <a:lstStyle/>
          <a:p>
            <a:fld id="{1D011C39-61CC-4CAF-82A9-B3D225B842E1}"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Date Placeholder 3"/>
          <p:cNvSpPr>
            <a:spLocks noGrp="1"/>
          </p:cNvSpPr>
          <p:nvPr>
            <p:ph type="dt" sz="half" idx="10"/>
          </p:nvPr>
        </p:nvSpPr>
        <p:spPr/>
        <p:txBody>
          <a:bodyPr/>
          <a:lstStyle/>
          <a:p>
            <a:fld id="{1D011C39-61CC-4CAF-82A9-B3D225B842E1}"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Date Placeholder 3"/>
          <p:cNvSpPr>
            <a:spLocks noGrp="1"/>
          </p:cNvSpPr>
          <p:nvPr>
            <p:ph type="dt" sz="half" idx="10"/>
          </p:nvPr>
        </p:nvSpPr>
        <p:spPr/>
        <p:txBody>
          <a:bodyPr/>
          <a:lstStyle/>
          <a:p>
            <a:fld id="{1D011C39-61CC-4CAF-82A9-B3D225B842E1}"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1D011C39-61CC-4CAF-82A9-B3D225B842E1}" type="datetimeFigureOut">
              <a:rPr lang="id-ID" smtClean="0"/>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5" name="Date Placeholder 4"/>
          <p:cNvSpPr>
            <a:spLocks noGrp="1"/>
          </p:cNvSpPr>
          <p:nvPr>
            <p:ph type="dt" sz="half" idx="10"/>
          </p:nvPr>
        </p:nvSpPr>
        <p:spPr/>
        <p:txBody>
          <a:bodyPr/>
          <a:lstStyle/>
          <a:p>
            <a:fld id="{1D011C39-61CC-4CAF-82A9-B3D225B842E1}"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7" name="Date Placeholder 6"/>
          <p:cNvSpPr>
            <a:spLocks noGrp="1"/>
          </p:cNvSpPr>
          <p:nvPr>
            <p:ph type="dt" sz="half" idx="10"/>
          </p:nvPr>
        </p:nvSpPr>
        <p:spPr/>
        <p:txBody>
          <a:bodyPr/>
          <a:lstStyle/>
          <a:p>
            <a:fld id="{1D011C39-61CC-4CAF-82A9-B3D225B842E1}" type="datetimeFigureOut">
              <a:rPr lang="id-ID" smtClean="0"/>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1D011C39-61CC-4CAF-82A9-B3D225B842E1}" type="datetimeFigureOut">
              <a:rPr lang="id-ID" smtClean="0"/>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011C39-61CC-4CAF-82A9-B3D225B842E1}" type="datetimeFigureOut">
              <a:rPr lang="id-ID" smtClean="0"/>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1D011C39-61CC-4CAF-82A9-B3D225B842E1}"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1D011C39-61CC-4CAF-82A9-B3D225B842E1}" type="datetimeFigureOut">
              <a:rPr lang="id-ID" smtClean="0"/>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F1B4C1C-F6EC-4147-89C3-A1F2B9307DE0}" type="slidenum">
              <a:rPr lang="id-ID" smtClean="0"/>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011C39-61CC-4CAF-82A9-B3D225B842E1}" type="datetimeFigureOut">
              <a:rPr lang="id-ID" smtClean="0"/>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B4C1C-F6EC-4147-89C3-A1F2B9307DE0}" type="slidenum">
              <a:rPr lang="id-ID" smtClean="0"/>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7.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jpeg"/><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5.jpeg"/><Relationship Id="rId3" Type="http://schemas.openxmlformats.org/officeDocument/2006/relationships/image" Target="../media/image34.png"/><Relationship Id="rId2" Type="http://schemas.openxmlformats.org/officeDocument/2006/relationships/image" Target="../media/image23.GIF"/><Relationship Id="rId1" Type="http://schemas.openxmlformats.org/officeDocument/2006/relationships/image" Target="../media/image7.GI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23.GIF"/><Relationship Id="rId1"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GIF"/><Relationship Id="rId1" Type="http://schemas.openxmlformats.org/officeDocument/2006/relationships/image" Target="../media/image7.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7.GI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GIF"/><Relationship Id="rId1" Type="http://schemas.openxmlformats.org/officeDocument/2006/relationships/image" Target="../media/image7.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9" Type="http://schemas.openxmlformats.org/officeDocument/2006/relationships/image" Target="../media/image18.GIF"/><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image" Target="../media/image22.jpeg"/><Relationship Id="rId2" Type="http://schemas.openxmlformats.org/officeDocument/2006/relationships/image" Target="../media/image19.GIF"/><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image" Target="../media/image7.GIF"/></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3.GIF"/><Relationship Id="rId1" Type="http://schemas.openxmlformats.org/officeDocument/2006/relationships/image" Target="../media/image7.GIF"/></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pic>
        <p:nvPicPr>
          <p:cNvPr id="104" name="Picture 10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1139612" flipH="1" flipV="1">
            <a:off x="9489108" y="-1178479"/>
            <a:ext cx="1802755" cy="3105080"/>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211698" flipH="1" flipV="1">
            <a:off x="6860286" y="-779416"/>
            <a:ext cx="2068288" cy="2173201"/>
          </a:xfrm>
          <a:prstGeom prst="rect">
            <a:avLst/>
          </a:prstGeom>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671869">
            <a:off x="-489172" y="2109170"/>
            <a:ext cx="1723553" cy="1790487"/>
          </a:xfrm>
          <a:prstGeom prst="rect">
            <a:avLst/>
          </a:prstGeom>
        </p:spPr>
      </p:pic>
      <p:pic>
        <p:nvPicPr>
          <p:cNvPr id="84" name="Picture 8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1139612">
            <a:off x="991131" y="4732592"/>
            <a:ext cx="1802755" cy="3105080"/>
          </a:xfrm>
          <a:prstGeom prst="rect">
            <a:avLst/>
          </a:prstGeom>
        </p:spPr>
      </p:pic>
      <p:sp>
        <p:nvSpPr>
          <p:cNvPr id="82" name="Rounded Rectangle 81"/>
          <p:cNvSpPr/>
          <p:nvPr/>
        </p:nvSpPr>
        <p:spPr>
          <a:xfrm>
            <a:off x="960345" y="738897"/>
            <a:ext cx="10271311" cy="5380207"/>
          </a:xfrm>
          <a:prstGeom prst="roundRect">
            <a:avLst>
              <a:gd name="adj" fmla="val 4817"/>
            </a:avLst>
          </a:prstGeom>
          <a:noFill/>
          <a:ln w="44450" cap="rnd">
            <a:solidFill>
              <a:srgbClr val="FFCCFF"/>
            </a:solidFill>
            <a:prstDash val="solid"/>
            <a:bevel/>
          </a:ln>
          <a:effectLst>
            <a:glow rad="254000">
              <a:srgbClr val="FF0066">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0" name="Pictur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4211698">
            <a:off x="3354420" y="5265408"/>
            <a:ext cx="2068288" cy="2173201"/>
          </a:xfrm>
          <a:prstGeom prst="rect">
            <a:avLst/>
          </a:prstGeom>
        </p:spPr>
      </p:pic>
      <p:pic>
        <p:nvPicPr>
          <p:cNvPr id="91" name="Picture 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432392" y="2791973"/>
            <a:ext cx="1540179" cy="2916747"/>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521688">
            <a:off x="2404737" y="5217857"/>
            <a:ext cx="2254540" cy="2342095"/>
          </a:xfrm>
          <a:prstGeom prst="rect">
            <a:avLst/>
          </a:prstGeom>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503292">
            <a:off x="-407095" y="3750994"/>
            <a:ext cx="2068288" cy="2173201"/>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687729">
            <a:off x="-537699" y="4853010"/>
            <a:ext cx="2245359" cy="2332557"/>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47281" flipH="1">
            <a:off x="1587712" y="4671245"/>
            <a:ext cx="1540179" cy="2916747"/>
          </a:xfrm>
          <a:prstGeom prst="rect">
            <a:avLst/>
          </a:prstGeom>
        </p:spPr>
      </p:pic>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546415" flipH="1" flipV="1">
            <a:off x="10993210" y="3026169"/>
            <a:ext cx="1510012" cy="1568653"/>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4521688" flipH="1" flipV="1">
            <a:off x="7623717" y="-876511"/>
            <a:ext cx="2254540" cy="2342095"/>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11302461" y="1014116"/>
            <a:ext cx="1540179" cy="2916747"/>
          </a:xfrm>
          <a:prstGeom prst="rect">
            <a:avLst/>
          </a:prstGeom>
        </p:spPr>
      </p:pic>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5750009">
            <a:off x="10624179" y="920626"/>
            <a:ext cx="2068288" cy="2173201"/>
          </a:xfrm>
          <a:prstGeom prst="rect">
            <a:avLst/>
          </a:prstGeom>
        </p:spPr>
      </p:pic>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687729" flipH="1" flipV="1">
            <a:off x="10575334" y="-526374"/>
            <a:ext cx="2245359" cy="2332557"/>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47281" flipV="1">
            <a:off x="9155103" y="-928799"/>
            <a:ext cx="1540179" cy="2916747"/>
          </a:xfrm>
          <a:prstGeom prst="rect">
            <a:avLst/>
          </a:prstGeom>
        </p:spPr>
      </p:pic>
      <p:sp>
        <p:nvSpPr>
          <p:cNvPr id="114" name="TextBox 113"/>
          <p:cNvSpPr txBox="1"/>
          <p:nvPr/>
        </p:nvSpPr>
        <p:spPr>
          <a:xfrm>
            <a:off x="4802949" y="4400651"/>
            <a:ext cx="6342314" cy="1323439"/>
          </a:xfrm>
          <a:prstGeom prst="rect">
            <a:avLst/>
          </a:prstGeom>
          <a:noFill/>
        </p:spPr>
        <p:txBody>
          <a:bodyPr wrap="none" rtlCol="0">
            <a:spAutoFit/>
          </a:bodyPr>
          <a:lstStyle/>
          <a:p>
            <a:r>
              <a:rPr lang="en-US" sz="4000" dirty="0" err="1" smtClean="0">
                <a:solidFill>
                  <a:schemeClr val="bg1"/>
                </a:solidFill>
                <a:latin typeface="Bathilda" panose="02000500000000000000" pitchFamily="50" charset="0"/>
              </a:rPr>
              <a:t>Môn</a:t>
            </a:r>
            <a:r>
              <a:rPr lang="en-US" sz="4000" dirty="0" smtClean="0">
                <a:solidFill>
                  <a:schemeClr val="bg1"/>
                </a:solidFill>
                <a:latin typeface="Bathilda" panose="02000500000000000000" pitchFamily="50" charset="0"/>
              </a:rPr>
              <a:t>: NTCNH</a:t>
            </a:r>
            <a:endParaRPr lang="en-US" sz="4000" dirty="0" smtClean="0">
              <a:solidFill>
                <a:schemeClr val="bg1"/>
              </a:solidFill>
              <a:latin typeface="Bathilda" panose="02000500000000000000" pitchFamily="50" charset="0"/>
            </a:endParaRPr>
          </a:p>
          <a:p>
            <a:r>
              <a:rPr lang="en-US" sz="4000" dirty="0" smtClean="0">
                <a:solidFill>
                  <a:schemeClr val="bg1"/>
                </a:solidFill>
                <a:latin typeface="Bathilda" panose="02000500000000000000" pitchFamily="50" charset="0"/>
              </a:rPr>
              <a:t>GV: </a:t>
            </a:r>
            <a:r>
              <a:rPr lang="en-US" sz="4000" dirty="0" err="1" smtClean="0">
                <a:solidFill>
                  <a:schemeClr val="bg1"/>
                </a:solidFill>
                <a:latin typeface="Bathilda" panose="02000500000000000000" pitchFamily="50" charset="0"/>
              </a:rPr>
              <a:t>Nguyễn</a:t>
            </a:r>
            <a:r>
              <a:rPr lang="en-US" sz="4000" dirty="0" smtClean="0">
                <a:solidFill>
                  <a:schemeClr val="bg1"/>
                </a:solidFill>
                <a:latin typeface="Bathilda" panose="02000500000000000000" pitchFamily="50" charset="0"/>
              </a:rPr>
              <a:t> </a:t>
            </a:r>
            <a:r>
              <a:rPr lang="en-US" sz="4000" dirty="0" err="1" smtClean="0">
                <a:solidFill>
                  <a:schemeClr val="bg1"/>
                </a:solidFill>
                <a:latin typeface="Bathilda" panose="02000500000000000000" pitchFamily="50" charset="0"/>
              </a:rPr>
              <a:t>Thị</a:t>
            </a:r>
            <a:r>
              <a:rPr lang="en-US" sz="4000" dirty="0" smtClean="0">
                <a:solidFill>
                  <a:schemeClr val="bg1"/>
                </a:solidFill>
                <a:latin typeface="Bathilda" panose="02000500000000000000" pitchFamily="50" charset="0"/>
              </a:rPr>
              <a:t> </a:t>
            </a:r>
            <a:r>
              <a:rPr lang="en-US" sz="4000" dirty="0" err="1" smtClean="0">
                <a:solidFill>
                  <a:schemeClr val="bg1"/>
                </a:solidFill>
                <a:latin typeface="Bathilda" panose="02000500000000000000" pitchFamily="50" charset="0"/>
              </a:rPr>
              <a:t>Diễm</a:t>
            </a:r>
            <a:r>
              <a:rPr lang="en-US" sz="4000" dirty="0" smtClean="0">
                <a:solidFill>
                  <a:schemeClr val="bg1"/>
                </a:solidFill>
                <a:latin typeface="Bathilda" panose="02000500000000000000" pitchFamily="50" charset="0"/>
              </a:rPr>
              <a:t> </a:t>
            </a:r>
            <a:r>
              <a:rPr lang="en-US" sz="4000" dirty="0" err="1" smtClean="0">
                <a:solidFill>
                  <a:schemeClr val="bg1"/>
                </a:solidFill>
                <a:latin typeface="Bathilda" panose="02000500000000000000" pitchFamily="50" charset="0"/>
              </a:rPr>
              <a:t>Hiền</a:t>
            </a:r>
            <a:endParaRPr lang="id-ID" sz="4000" dirty="0">
              <a:solidFill>
                <a:schemeClr val="bg1"/>
              </a:solidFill>
              <a:latin typeface="Bathilda" panose="02000500000000000000" pitchFamily="50" charset="0"/>
            </a:endParaRPr>
          </a:p>
        </p:txBody>
      </p:sp>
      <p:sp>
        <p:nvSpPr>
          <p:cNvPr id="116" name="TextBox 115"/>
          <p:cNvSpPr txBox="1"/>
          <p:nvPr/>
        </p:nvSpPr>
        <p:spPr>
          <a:xfrm>
            <a:off x="1788459" y="1681162"/>
            <a:ext cx="3736920" cy="1107996"/>
          </a:xfrm>
          <a:prstGeom prst="rect">
            <a:avLst/>
          </a:prstGeom>
          <a:noFill/>
        </p:spPr>
        <p:txBody>
          <a:bodyPr wrap="none" rtlCol="0">
            <a:spAutoFit/>
          </a:bodyPr>
          <a:lstStyle/>
          <a:p>
            <a:r>
              <a:rPr lang="en-US" sz="6600" b="1" dirty="0" smtClean="0">
                <a:ln w="22225">
                  <a:solidFill>
                    <a:srgbClr val="FFCCFF"/>
                  </a:solidFill>
                  <a:prstDash val="solid"/>
                </a:ln>
                <a:noFill/>
                <a:effectLst>
                  <a:glow rad="76200">
                    <a:srgbClr val="FF0066">
                      <a:alpha val="40000"/>
                    </a:srgbClr>
                  </a:glow>
                </a:effectLst>
                <a:latin typeface="Aharoni" panose="02010803020104030203" pitchFamily="2" charset="-79"/>
                <a:cs typeface="Aharoni" panose="02010803020104030203" pitchFamily="2" charset="-79"/>
              </a:rPr>
              <a:t>FINANCE</a:t>
            </a:r>
            <a:endParaRPr lang="id-ID" sz="6600" b="1" dirty="0">
              <a:ln w="22225">
                <a:solidFill>
                  <a:srgbClr val="FFCCFF"/>
                </a:solidFill>
                <a:prstDash val="solid"/>
              </a:ln>
              <a:noFill/>
              <a:effectLst>
                <a:glow rad="76200">
                  <a:srgbClr val="FF0066">
                    <a:alpha val="40000"/>
                  </a:srgbClr>
                </a:glow>
              </a:effectLst>
              <a:latin typeface="Aharoni" panose="02010803020104030203" pitchFamily="2" charset="-79"/>
              <a:cs typeface="Aharoni" panose="02010803020104030203" pitchFamily="2" charset="-79"/>
            </a:endParaRPr>
          </a:p>
        </p:txBody>
      </p:sp>
      <p:sp>
        <p:nvSpPr>
          <p:cNvPr id="115" name="TextBox 114"/>
          <p:cNvSpPr txBox="1"/>
          <p:nvPr/>
        </p:nvSpPr>
        <p:spPr>
          <a:xfrm>
            <a:off x="1789789" y="1620506"/>
            <a:ext cx="3736920" cy="1107996"/>
          </a:xfrm>
          <a:prstGeom prst="rect">
            <a:avLst/>
          </a:prstGeom>
          <a:noFill/>
        </p:spPr>
        <p:txBody>
          <a:bodyPr wrap="none" rtlCol="0">
            <a:spAutoFit/>
          </a:bodyPr>
          <a:lstStyle/>
          <a:p>
            <a:r>
              <a:rPr lang="en-US" sz="6600" b="1" dirty="0" smtClean="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FINANCE</a:t>
            </a:r>
            <a:endParaRPr lang="id-ID" sz="66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endParaRPr>
          </a:p>
        </p:txBody>
      </p:sp>
      <p:sp>
        <p:nvSpPr>
          <p:cNvPr id="118" name="TextBox 117"/>
          <p:cNvSpPr txBox="1"/>
          <p:nvPr/>
        </p:nvSpPr>
        <p:spPr>
          <a:xfrm>
            <a:off x="1508393" y="2908455"/>
            <a:ext cx="5222905" cy="646331"/>
          </a:xfrm>
          <a:prstGeom prst="rect">
            <a:avLst/>
          </a:prstGeom>
          <a:noFill/>
        </p:spPr>
        <p:txBody>
          <a:bodyPr wrap="none" rtlCol="0">
            <a:spAutoFit/>
          </a:bodyPr>
          <a:lstStyle/>
          <a:p>
            <a:r>
              <a:rPr lang="en-US" sz="3600" dirty="0" smtClean="0">
                <a:solidFill>
                  <a:schemeClr val="bg1"/>
                </a:solidFill>
                <a:effectLst>
                  <a:glow rad="152400">
                    <a:srgbClr val="FFC000">
                      <a:alpha val="59000"/>
                    </a:srgbClr>
                  </a:glow>
                </a:effectLst>
                <a:latin typeface="Arial" panose="020B0604020202020204" pitchFamily="34" charset="0"/>
                <a:cs typeface="Arial" panose="020B0604020202020204" pitchFamily="34" charset="0"/>
              </a:rPr>
              <a:t>CƠ HỘI NGHỀ NGHIỆP</a:t>
            </a:r>
            <a:endParaRPr lang="id-ID" sz="3600" dirty="0">
              <a:solidFill>
                <a:schemeClr val="bg1"/>
              </a:solidFill>
              <a:effectLst>
                <a:glow rad="152400">
                  <a:srgbClr val="FFC000">
                    <a:alpha val="59000"/>
                  </a:srgbClr>
                </a:glow>
              </a:effectLst>
              <a:latin typeface="Arial" panose="020B0604020202020204" pitchFamily="34" charset="0"/>
              <a:cs typeface="Arial" panose="020B0604020202020204" pitchFamily="34" charset="0"/>
            </a:endParaRPr>
          </a:p>
        </p:txBody>
      </p:sp>
      <p:cxnSp>
        <p:nvCxnSpPr>
          <p:cNvPr id="120" name="Straight Connector 119"/>
          <p:cNvCxnSpPr/>
          <p:nvPr/>
        </p:nvCxnSpPr>
        <p:spPr>
          <a:xfrm>
            <a:off x="1508393" y="3991287"/>
            <a:ext cx="2513461" cy="0"/>
          </a:xfrm>
          <a:prstGeom prst="line">
            <a:avLst/>
          </a:prstGeom>
          <a:ln w="38100">
            <a:solidFill>
              <a:schemeClr val="bg1"/>
            </a:solidFill>
          </a:ln>
          <a:effectLst>
            <a:glow rad="139700">
              <a:srgbClr val="FFC000">
                <a:alpha val="75000"/>
              </a:srgbClr>
            </a:glow>
          </a:effectLst>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6898341" y="3307212"/>
            <a:ext cx="2761772" cy="22376"/>
          </a:xfrm>
          <a:prstGeom prst="line">
            <a:avLst/>
          </a:prstGeom>
          <a:ln w="38100">
            <a:solidFill>
              <a:schemeClr val="bg1"/>
            </a:solidFill>
          </a:ln>
          <a:effectLst>
            <a:glow rad="139700">
              <a:srgbClr val="FFC000">
                <a:alpha val="75000"/>
              </a:srgbClr>
            </a:glow>
          </a:effectLst>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187037" y="3698900"/>
            <a:ext cx="7029040" cy="584775"/>
          </a:xfrm>
          <a:prstGeom prst="rect">
            <a:avLst/>
          </a:prstGeom>
        </p:spPr>
        <p:txBody>
          <a:bodyPr wrap="none">
            <a:spAutoFit/>
          </a:bodyPr>
          <a:lstStyle/>
          <a:p>
            <a:r>
              <a:rPr lang="en-US" sz="3200" dirty="0" smtClean="0">
                <a:solidFill>
                  <a:schemeClr val="bg1"/>
                </a:solidFill>
                <a:effectLst>
                  <a:glow rad="152400">
                    <a:srgbClr val="FFC000">
                      <a:alpha val="59000"/>
                    </a:srgbClr>
                  </a:glow>
                </a:effectLst>
                <a:latin typeface="Arial" panose="020B0604020202020204" pitchFamily="34" charset="0"/>
                <a:cs typeface="Arial" panose="020B0604020202020204" pitchFamily="34" charset="0"/>
              </a:rPr>
              <a:t>YÊU CẦU THỊ TRƯỜNG LAO ĐỘNG</a:t>
            </a:r>
            <a:endParaRPr lang="id-ID" sz="3200" dirty="0">
              <a:solidFill>
                <a:schemeClr val="bg1"/>
              </a:solidFill>
              <a:effectLst>
                <a:glow rad="152400">
                  <a:srgbClr val="FFC000">
                    <a:alpha val="59000"/>
                  </a:srgbClr>
                </a:glow>
              </a:effectLst>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750" fill="hold"/>
                                        <p:tgtEl>
                                          <p:spTgt spid="87"/>
                                        </p:tgtEl>
                                        <p:attrNameLst>
                                          <p:attrName>ppt_w</p:attrName>
                                        </p:attrNameLst>
                                      </p:cBhvr>
                                      <p:tavLst>
                                        <p:tav tm="0">
                                          <p:val>
                                            <p:strVal val="4/3*#ppt_w"/>
                                          </p:val>
                                        </p:tav>
                                        <p:tav tm="100000">
                                          <p:val>
                                            <p:strVal val="#ppt_w"/>
                                          </p:val>
                                        </p:tav>
                                      </p:tavLst>
                                    </p:anim>
                                    <p:anim calcmode="lin" valueType="num">
                                      <p:cBhvr>
                                        <p:cTn id="8" dur="750" fill="hold"/>
                                        <p:tgtEl>
                                          <p:spTgt spid="87"/>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200"/>
                                  </p:stCondLst>
                                  <p:childTnLst>
                                    <p:set>
                                      <p:cBhvr>
                                        <p:cTn id="10" dur="1" fill="hold">
                                          <p:stCondLst>
                                            <p:cond delay="0"/>
                                          </p:stCondLst>
                                        </p:cTn>
                                        <p:tgtEl>
                                          <p:spTgt spid="91"/>
                                        </p:tgtEl>
                                        <p:attrNameLst>
                                          <p:attrName>style.visibility</p:attrName>
                                        </p:attrNameLst>
                                      </p:cBhvr>
                                      <p:to>
                                        <p:strVal val="visible"/>
                                      </p:to>
                                    </p:set>
                                    <p:anim calcmode="lin" valueType="num">
                                      <p:cBhvr>
                                        <p:cTn id="11" dur="750" fill="hold"/>
                                        <p:tgtEl>
                                          <p:spTgt spid="91"/>
                                        </p:tgtEl>
                                        <p:attrNameLst>
                                          <p:attrName>ppt_w</p:attrName>
                                        </p:attrNameLst>
                                      </p:cBhvr>
                                      <p:tavLst>
                                        <p:tav tm="0">
                                          <p:val>
                                            <p:strVal val="4/3*#ppt_w"/>
                                          </p:val>
                                        </p:tav>
                                        <p:tav tm="100000">
                                          <p:val>
                                            <p:strVal val="#ppt_w"/>
                                          </p:val>
                                        </p:tav>
                                      </p:tavLst>
                                    </p:anim>
                                    <p:anim calcmode="lin" valueType="num">
                                      <p:cBhvr>
                                        <p:cTn id="12" dur="750" fill="hold"/>
                                        <p:tgtEl>
                                          <p:spTgt spid="91"/>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300"/>
                                  </p:stCondLst>
                                  <p:childTnLst>
                                    <p:set>
                                      <p:cBhvr>
                                        <p:cTn id="14" dur="1" fill="hold">
                                          <p:stCondLst>
                                            <p:cond delay="0"/>
                                          </p:stCondLst>
                                        </p:cTn>
                                        <p:tgtEl>
                                          <p:spTgt spid="88"/>
                                        </p:tgtEl>
                                        <p:attrNameLst>
                                          <p:attrName>style.visibility</p:attrName>
                                        </p:attrNameLst>
                                      </p:cBhvr>
                                      <p:to>
                                        <p:strVal val="visible"/>
                                      </p:to>
                                    </p:set>
                                    <p:anim calcmode="lin" valueType="num">
                                      <p:cBhvr>
                                        <p:cTn id="15" dur="750" fill="hold"/>
                                        <p:tgtEl>
                                          <p:spTgt spid="88"/>
                                        </p:tgtEl>
                                        <p:attrNameLst>
                                          <p:attrName>ppt_w</p:attrName>
                                        </p:attrNameLst>
                                      </p:cBhvr>
                                      <p:tavLst>
                                        <p:tav tm="0">
                                          <p:val>
                                            <p:strVal val="4/3*#ppt_w"/>
                                          </p:val>
                                        </p:tav>
                                        <p:tav tm="100000">
                                          <p:val>
                                            <p:strVal val="#ppt_w"/>
                                          </p:val>
                                        </p:tav>
                                      </p:tavLst>
                                    </p:anim>
                                    <p:anim calcmode="lin" valueType="num">
                                      <p:cBhvr>
                                        <p:cTn id="16" dur="750" fill="hold"/>
                                        <p:tgtEl>
                                          <p:spTgt spid="88"/>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300"/>
                                  </p:stCondLst>
                                  <p:childTnLst>
                                    <p:set>
                                      <p:cBhvr>
                                        <p:cTn id="18" dur="1" fill="hold">
                                          <p:stCondLst>
                                            <p:cond delay="0"/>
                                          </p:stCondLst>
                                        </p:cTn>
                                        <p:tgtEl>
                                          <p:spTgt spid="89"/>
                                        </p:tgtEl>
                                        <p:attrNameLst>
                                          <p:attrName>style.visibility</p:attrName>
                                        </p:attrNameLst>
                                      </p:cBhvr>
                                      <p:to>
                                        <p:strVal val="visible"/>
                                      </p:to>
                                    </p:set>
                                    <p:anim calcmode="lin" valueType="num">
                                      <p:cBhvr>
                                        <p:cTn id="19" dur="750" fill="hold"/>
                                        <p:tgtEl>
                                          <p:spTgt spid="89"/>
                                        </p:tgtEl>
                                        <p:attrNameLst>
                                          <p:attrName>ppt_w</p:attrName>
                                        </p:attrNameLst>
                                      </p:cBhvr>
                                      <p:tavLst>
                                        <p:tav tm="0">
                                          <p:val>
                                            <p:strVal val="4/3*#ppt_w"/>
                                          </p:val>
                                        </p:tav>
                                        <p:tav tm="100000">
                                          <p:val>
                                            <p:strVal val="#ppt_w"/>
                                          </p:val>
                                        </p:tav>
                                      </p:tavLst>
                                    </p:anim>
                                    <p:anim calcmode="lin" valueType="num">
                                      <p:cBhvr>
                                        <p:cTn id="20" dur="750" fill="hold"/>
                                        <p:tgtEl>
                                          <p:spTgt spid="89"/>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750" fill="hold"/>
                                        <p:tgtEl>
                                          <p:spTgt spid="84"/>
                                        </p:tgtEl>
                                        <p:attrNameLst>
                                          <p:attrName>ppt_w</p:attrName>
                                        </p:attrNameLst>
                                      </p:cBhvr>
                                      <p:tavLst>
                                        <p:tav tm="0">
                                          <p:val>
                                            <p:strVal val="4/3*#ppt_w"/>
                                          </p:val>
                                        </p:tav>
                                        <p:tav tm="100000">
                                          <p:val>
                                            <p:strVal val="#ppt_w"/>
                                          </p:val>
                                        </p:tav>
                                      </p:tavLst>
                                    </p:anim>
                                    <p:anim calcmode="lin" valueType="num">
                                      <p:cBhvr>
                                        <p:cTn id="24" dur="750" fill="hold"/>
                                        <p:tgtEl>
                                          <p:spTgt spid="84"/>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600"/>
                                  </p:stCondLst>
                                  <p:childTnLst>
                                    <p:set>
                                      <p:cBhvr>
                                        <p:cTn id="26" dur="1" fill="hold">
                                          <p:stCondLst>
                                            <p:cond delay="0"/>
                                          </p:stCondLst>
                                        </p:cTn>
                                        <p:tgtEl>
                                          <p:spTgt spid="85"/>
                                        </p:tgtEl>
                                        <p:attrNameLst>
                                          <p:attrName>style.visibility</p:attrName>
                                        </p:attrNameLst>
                                      </p:cBhvr>
                                      <p:to>
                                        <p:strVal val="visible"/>
                                      </p:to>
                                    </p:set>
                                    <p:anim calcmode="lin" valueType="num">
                                      <p:cBhvr>
                                        <p:cTn id="27" dur="750" fill="hold"/>
                                        <p:tgtEl>
                                          <p:spTgt spid="85"/>
                                        </p:tgtEl>
                                        <p:attrNameLst>
                                          <p:attrName>ppt_w</p:attrName>
                                        </p:attrNameLst>
                                      </p:cBhvr>
                                      <p:tavLst>
                                        <p:tav tm="0">
                                          <p:val>
                                            <p:strVal val="4/3*#ppt_w"/>
                                          </p:val>
                                        </p:tav>
                                        <p:tav tm="100000">
                                          <p:val>
                                            <p:strVal val="#ppt_w"/>
                                          </p:val>
                                        </p:tav>
                                      </p:tavLst>
                                    </p:anim>
                                    <p:anim calcmode="lin" valueType="num">
                                      <p:cBhvr>
                                        <p:cTn id="28" dur="750" fill="hold"/>
                                        <p:tgtEl>
                                          <p:spTgt spid="85"/>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p:cTn id="31" dur="750" fill="hold"/>
                                        <p:tgtEl>
                                          <p:spTgt spid="86"/>
                                        </p:tgtEl>
                                        <p:attrNameLst>
                                          <p:attrName>ppt_w</p:attrName>
                                        </p:attrNameLst>
                                      </p:cBhvr>
                                      <p:tavLst>
                                        <p:tav tm="0">
                                          <p:val>
                                            <p:strVal val="4/3*#ppt_w"/>
                                          </p:val>
                                        </p:tav>
                                        <p:tav tm="100000">
                                          <p:val>
                                            <p:strVal val="#ppt_w"/>
                                          </p:val>
                                        </p:tav>
                                      </p:tavLst>
                                    </p:anim>
                                    <p:anim calcmode="lin" valueType="num">
                                      <p:cBhvr>
                                        <p:cTn id="32" dur="750" fill="hold"/>
                                        <p:tgtEl>
                                          <p:spTgt spid="86"/>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400"/>
                                  </p:stCondLst>
                                  <p:childTnLst>
                                    <p:set>
                                      <p:cBhvr>
                                        <p:cTn id="34" dur="1" fill="hold">
                                          <p:stCondLst>
                                            <p:cond delay="0"/>
                                          </p:stCondLst>
                                        </p:cTn>
                                        <p:tgtEl>
                                          <p:spTgt spid="90"/>
                                        </p:tgtEl>
                                        <p:attrNameLst>
                                          <p:attrName>style.visibility</p:attrName>
                                        </p:attrNameLst>
                                      </p:cBhvr>
                                      <p:to>
                                        <p:strVal val="visible"/>
                                      </p:to>
                                    </p:set>
                                    <p:anim calcmode="lin" valueType="num">
                                      <p:cBhvr>
                                        <p:cTn id="35" dur="750" fill="hold"/>
                                        <p:tgtEl>
                                          <p:spTgt spid="90"/>
                                        </p:tgtEl>
                                        <p:attrNameLst>
                                          <p:attrName>ppt_w</p:attrName>
                                        </p:attrNameLst>
                                      </p:cBhvr>
                                      <p:tavLst>
                                        <p:tav tm="0">
                                          <p:val>
                                            <p:strVal val="4/3*#ppt_w"/>
                                          </p:val>
                                        </p:tav>
                                        <p:tav tm="100000">
                                          <p:val>
                                            <p:strVal val="#ppt_w"/>
                                          </p:val>
                                        </p:tav>
                                      </p:tavLst>
                                    </p:anim>
                                    <p:anim calcmode="lin" valueType="num">
                                      <p:cBhvr>
                                        <p:cTn id="36" dur="750" fill="hold"/>
                                        <p:tgtEl>
                                          <p:spTgt spid="90"/>
                                        </p:tgtEl>
                                        <p:attrNameLst>
                                          <p:attrName>ppt_h</p:attrName>
                                        </p:attrNameLst>
                                      </p:cBhvr>
                                      <p:tavLst>
                                        <p:tav tm="0">
                                          <p:val>
                                            <p:strVal val="4/3*#ppt_h"/>
                                          </p:val>
                                        </p:tav>
                                        <p:tav tm="100000">
                                          <p:val>
                                            <p:strVal val="#ppt_h"/>
                                          </p:val>
                                        </p:tav>
                                      </p:tavLst>
                                    </p:anim>
                                  </p:childTnLst>
                                </p:cTn>
                              </p:par>
                              <p:par>
                                <p:cTn id="37" presetID="23" presetClass="entr" presetSubtype="272" fill="hold" nodeType="withEffect">
                                  <p:stCondLst>
                                    <p:cond delay="0"/>
                                  </p:stCondLst>
                                  <p:childTnLst>
                                    <p:set>
                                      <p:cBhvr>
                                        <p:cTn id="38" dur="1" fill="hold">
                                          <p:stCondLst>
                                            <p:cond delay="0"/>
                                          </p:stCondLst>
                                        </p:cTn>
                                        <p:tgtEl>
                                          <p:spTgt spid="109"/>
                                        </p:tgtEl>
                                        <p:attrNameLst>
                                          <p:attrName>style.visibility</p:attrName>
                                        </p:attrNameLst>
                                      </p:cBhvr>
                                      <p:to>
                                        <p:strVal val="visible"/>
                                      </p:to>
                                    </p:set>
                                    <p:anim calcmode="lin" valueType="num">
                                      <p:cBhvr>
                                        <p:cTn id="39" dur="750" fill="hold"/>
                                        <p:tgtEl>
                                          <p:spTgt spid="109"/>
                                        </p:tgtEl>
                                        <p:attrNameLst>
                                          <p:attrName>ppt_w</p:attrName>
                                        </p:attrNameLst>
                                      </p:cBhvr>
                                      <p:tavLst>
                                        <p:tav tm="0">
                                          <p:val>
                                            <p:strVal val="2/3*#ppt_w"/>
                                          </p:val>
                                        </p:tav>
                                        <p:tav tm="100000">
                                          <p:val>
                                            <p:strVal val="#ppt_w"/>
                                          </p:val>
                                        </p:tav>
                                      </p:tavLst>
                                    </p:anim>
                                    <p:anim calcmode="lin" valueType="num">
                                      <p:cBhvr>
                                        <p:cTn id="40" dur="750" fill="hold"/>
                                        <p:tgtEl>
                                          <p:spTgt spid="109"/>
                                        </p:tgtEl>
                                        <p:attrNameLst>
                                          <p:attrName>ppt_h</p:attrName>
                                        </p:attrNameLst>
                                      </p:cBhvr>
                                      <p:tavLst>
                                        <p:tav tm="0">
                                          <p:val>
                                            <p:strVal val="2/3*#ppt_h"/>
                                          </p:val>
                                        </p:tav>
                                        <p:tav tm="100000">
                                          <p:val>
                                            <p:strVal val="#ppt_h"/>
                                          </p:val>
                                        </p:tav>
                                      </p:tavLst>
                                    </p:anim>
                                  </p:childTnLst>
                                </p:cTn>
                              </p:par>
                              <p:par>
                                <p:cTn id="41" presetID="23" presetClass="entr" presetSubtype="272" fill="hold" nodeType="withEffect">
                                  <p:stCondLst>
                                    <p:cond delay="600"/>
                                  </p:stCondLst>
                                  <p:childTnLst>
                                    <p:set>
                                      <p:cBhvr>
                                        <p:cTn id="42" dur="1" fill="hold">
                                          <p:stCondLst>
                                            <p:cond delay="0"/>
                                          </p:stCondLst>
                                        </p:cTn>
                                        <p:tgtEl>
                                          <p:spTgt spid="108"/>
                                        </p:tgtEl>
                                        <p:attrNameLst>
                                          <p:attrName>style.visibility</p:attrName>
                                        </p:attrNameLst>
                                      </p:cBhvr>
                                      <p:to>
                                        <p:strVal val="visible"/>
                                      </p:to>
                                    </p:set>
                                    <p:anim calcmode="lin" valueType="num">
                                      <p:cBhvr>
                                        <p:cTn id="43" dur="750" fill="hold"/>
                                        <p:tgtEl>
                                          <p:spTgt spid="108"/>
                                        </p:tgtEl>
                                        <p:attrNameLst>
                                          <p:attrName>ppt_w</p:attrName>
                                        </p:attrNameLst>
                                      </p:cBhvr>
                                      <p:tavLst>
                                        <p:tav tm="0">
                                          <p:val>
                                            <p:strVal val="2/3*#ppt_w"/>
                                          </p:val>
                                        </p:tav>
                                        <p:tav tm="100000">
                                          <p:val>
                                            <p:strVal val="#ppt_w"/>
                                          </p:val>
                                        </p:tav>
                                      </p:tavLst>
                                    </p:anim>
                                    <p:anim calcmode="lin" valueType="num">
                                      <p:cBhvr>
                                        <p:cTn id="44" dur="750" fill="hold"/>
                                        <p:tgtEl>
                                          <p:spTgt spid="108"/>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200"/>
                                  </p:stCondLst>
                                  <p:childTnLst>
                                    <p:set>
                                      <p:cBhvr>
                                        <p:cTn id="46" dur="1" fill="hold">
                                          <p:stCondLst>
                                            <p:cond delay="0"/>
                                          </p:stCondLst>
                                        </p:cTn>
                                        <p:tgtEl>
                                          <p:spTgt spid="112"/>
                                        </p:tgtEl>
                                        <p:attrNameLst>
                                          <p:attrName>style.visibility</p:attrName>
                                        </p:attrNameLst>
                                      </p:cBhvr>
                                      <p:to>
                                        <p:strVal val="visible"/>
                                      </p:to>
                                    </p:set>
                                    <p:anim calcmode="lin" valueType="num">
                                      <p:cBhvr>
                                        <p:cTn id="47" dur="750" fill="hold"/>
                                        <p:tgtEl>
                                          <p:spTgt spid="112"/>
                                        </p:tgtEl>
                                        <p:attrNameLst>
                                          <p:attrName>ppt_w</p:attrName>
                                        </p:attrNameLst>
                                      </p:cBhvr>
                                      <p:tavLst>
                                        <p:tav tm="0">
                                          <p:val>
                                            <p:strVal val="2/3*#ppt_w"/>
                                          </p:val>
                                        </p:tav>
                                        <p:tav tm="100000">
                                          <p:val>
                                            <p:strVal val="#ppt_w"/>
                                          </p:val>
                                        </p:tav>
                                      </p:tavLst>
                                    </p:anim>
                                    <p:anim calcmode="lin" valueType="num">
                                      <p:cBhvr>
                                        <p:cTn id="48" dur="750" fill="hold"/>
                                        <p:tgtEl>
                                          <p:spTgt spid="112"/>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600"/>
                                  </p:stCondLst>
                                  <p:childTnLst>
                                    <p:set>
                                      <p:cBhvr>
                                        <p:cTn id="50" dur="1" fill="hold">
                                          <p:stCondLst>
                                            <p:cond delay="0"/>
                                          </p:stCondLst>
                                        </p:cTn>
                                        <p:tgtEl>
                                          <p:spTgt spid="104"/>
                                        </p:tgtEl>
                                        <p:attrNameLst>
                                          <p:attrName>style.visibility</p:attrName>
                                        </p:attrNameLst>
                                      </p:cBhvr>
                                      <p:to>
                                        <p:strVal val="visible"/>
                                      </p:to>
                                    </p:set>
                                    <p:anim calcmode="lin" valueType="num">
                                      <p:cBhvr>
                                        <p:cTn id="51" dur="750" fill="hold"/>
                                        <p:tgtEl>
                                          <p:spTgt spid="104"/>
                                        </p:tgtEl>
                                        <p:attrNameLst>
                                          <p:attrName>ppt_w</p:attrName>
                                        </p:attrNameLst>
                                      </p:cBhvr>
                                      <p:tavLst>
                                        <p:tav tm="0">
                                          <p:val>
                                            <p:strVal val="2/3*#ppt_w"/>
                                          </p:val>
                                        </p:tav>
                                        <p:tav tm="100000">
                                          <p:val>
                                            <p:strVal val="#ppt_w"/>
                                          </p:val>
                                        </p:tav>
                                      </p:tavLst>
                                    </p:anim>
                                    <p:anim calcmode="lin" valueType="num">
                                      <p:cBhvr>
                                        <p:cTn id="52" dur="750" fill="hold"/>
                                        <p:tgtEl>
                                          <p:spTgt spid="104"/>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cBhvr>
                                        <p:cTn id="55" dur="750" fill="hold"/>
                                        <p:tgtEl>
                                          <p:spTgt spid="111"/>
                                        </p:tgtEl>
                                        <p:attrNameLst>
                                          <p:attrName>ppt_w</p:attrName>
                                        </p:attrNameLst>
                                      </p:cBhvr>
                                      <p:tavLst>
                                        <p:tav tm="0">
                                          <p:val>
                                            <p:strVal val="2/3*#ppt_w"/>
                                          </p:val>
                                        </p:tav>
                                        <p:tav tm="100000">
                                          <p:val>
                                            <p:strVal val="#ppt_w"/>
                                          </p:val>
                                        </p:tav>
                                      </p:tavLst>
                                    </p:anim>
                                    <p:anim calcmode="lin" valueType="num">
                                      <p:cBhvr>
                                        <p:cTn id="56" dur="750" fill="hold"/>
                                        <p:tgtEl>
                                          <p:spTgt spid="111"/>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500"/>
                                  </p:stCondLst>
                                  <p:childTnLst>
                                    <p:set>
                                      <p:cBhvr>
                                        <p:cTn id="58" dur="1" fill="hold">
                                          <p:stCondLst>
                                            <p:cond delay="0"/>
                                          </p:stCondLst>
                                        </p:cTn>
                                        <p:tgtEl>
                                          <p:spTgt spid="113"/>
                                        </p:tgtEl>
                                        <p:attrNameLst>
                                          <p:attrName>style.visibility</p:attrName>
                                        </p:attrNameLst>
                                      </p:cBhvr>
                                      <p:to>
                                        <p:strVal val="visible"/>
                                      </p:to>
                                    </p:set>
                                    <p:anim calcmode="lin" valueType="num">
                                      <p:cBhvr>
                                        <p:cTn id="59" dur="900" fill="hold"/>
                                        <p:tgtEl>
                                          <p:spTgt spid="113"/>
                                        </p:tgtEl>
                                        <p:attrNameLst>
                                          <p:attrName>ppt_w</p:attrName>
                                        </p:attrNameLst>
                                      </p:cBhvr>
                                      <p:tavLst>
                                        <p:tav tm="0">
                                          <p:val>
                                            <p:strVal val="2/3*#ppt_w"/>
                                          </p:val>
                                        </p:tav>
                                        <p:tav tm="100000">
                                          <p:val>
                                            <p:strVal val="#ppt_w"/>
                                          </p:val>
                                        </p:tav>
                                      </p:tavLst>
                                    </p:anim>
                                    <p:anim calcmode="lin" valueType="num">
                                      <p:cBhvr>
                                        <p:cTn id="60" dur="900" fill="hold"/>
                                        <p:tgtEl>
                                          <p:spTgt spid="113"/>
                                        </p:tgtEl>
                                        <p:attrNameLst>
                                          <p:attrName>ppt_h</p:attrName>
                                        </p:attrNameLst>
                                      </p:cBhvr>
                                      <p:tavLst>
                                        <p:tav tm="0">
                                          <p:val>
                                            <p:strVal val="2/3*#ppt_h"/>
                                          </p:val>
                                        </p:tav>
                                        <p:tav tm="100000">
                                          <p:val>
                                            <p:strVal val="#ppt_h"/>
                                          </p:val>
                                        </p:tav>
                                      </p:tavLst>
                                    </p:anim>
                                  </p:childTnLst>
                                </p:cTn>
                              </p:par>
                              <p:par>
                                <p:cTn id="61" presetID="23" presetClass="entr" presetSubtype="272"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p:cTn id="63" dur="750" fill="hold"/>
                                        <p:tgtEl>
                                          <p:spTgt spid="110"/>
                                        </p:tgtEl>
                                        <p:attrNameLst>
                                          <p:attrName>ppt_w</p:attrName>
                                        </p:attrNameLst>
                                      </p:cBhvr>
                                      <p:tavLst>
                                        <p:tav tm="0">
                                          <p:val>
                                            <p:strVal val="2/3*#ppt_w"/>
                                          </p:val>
                                        </p:tav>
                                        <p:tav tm="100000">
                                          <p:val>
                                            <p:strVal val="#ppt_w"/>
                                          </p:val>
                                        </p:tav>
                                      </p:tavLst>
                                    </p:anim>
                                    <p:anim calcmode="lin" valueType="num">
                                      <p:cBhvr>
                                        <p:cTn id="64" dur="750" fill="hold"/>
                                        <p:tgtEl>
                                          <p:spTgt spid="110"/>
                                        </p:tgtEl>
                                        <p:attrNameLst>
                                          <p:attrName>ppt_h</p:attrName>
                                        </p:attrNameLst>
                                      </p:cBhvr>
                                      <p:tavLst>
                                        <p:tav tm="0">
                                          <p:val>
                                            <p:strVal val="2/3*#ppt_h"/>
                                          </p:val>
                                        </p:tav>
                                        <p:tav tm="100000">
                                          <p:val>
                                            <p:strVal val="#ppt_h"/>
                                          </p:val>
                                        </p:tav>
                                      </p:tavLst>
                                    </p:anim>
                                  </p:childTnLst>
                                </p:cTn>
                              </p:par>
                              <p:par>
                                <p:cTn id="65" presetID="23" presetClass="entr" presetSubtype="272" fill="hold" nodeType="withEffect">
                                  <p:stCondLst>
                                    <p:cond delay="500"/>
                                  </p:stCondLst>
                                  <p:childTnLst>
                                    <p:set>
                                      <p:cBhvr>
                                        <p:cTn id="66" dur="1" fill="hold">
                                          <p:stCondLst>
                                            <p:cond delay="0"/>
                                          </p:stCondLst>
                                        </p:cTn>
                                        <p:tgtEl>
                                          <p:spTgt spid="106"/>
                                        </p:tgtEl>
                                        <p:attrNameLst>
                                          <p:attrName>style.visibility</p:attrName>
                                        </p:attrNameLst>
                                      </p:cBhvr>
                                      <p:to>
                                        <p:strVal val="visible"/>
                                      </p:to>
                                    </p:set>
                                    <p:anim calcmode="lin" valueType="num">
                                      <p:cBhvr>
                                        <p:cTn id="67" dur="750" fill="hold"/>
                                        <p:tgtEl>
                                          <p:spTgt spid="106"/>
                                        </p:tgtEl>
                                        <p:attrNameLst>
                                          <p:attrName>ppt_w</p:attrName>
                                        </p:attrNameLst>
                                      </p:cBhvr>
                                      <p:tavLst>
                                        <p:tav tm="0">
                                          <p:val>
                                            <p:strVal val="2/3*#ppt_w"/>
                                          </p:val>
                                        </p:tav>
                                        <p:tav tm="100000">
                                          <p:val>
                                            <p:strVal val="#ppt_w"/>
                                          </p:val>
                                        </p:tav>
                                      </p:tavLst>
                                    </p:anim>
                                    <p:anim calcmode="lin" valueType="num">
                                      <p:cBhvr>
                                        <p:cTn id="68" dur="750" fill="hold"/>
                                        <p:tgtEl>
                                          <p:spTgt spid="106"/>
                                        </p:tgtEl>
                                        <p:attrNameLst>
                                          <p:attrName>ppt_h</p:attrName>
                                        </p:attrNameLst>
                                      </p:cBhvr>
                                      <p:tavLst>
                                        <p:tav tm="0">
                                          <p:val>
                                            <p:strVal val="2/3*#ppt_h"/>
                                          </p:val>
                                        </p:tav>
                                        <p:tav tm="100000">
                                          <p:val>
                                            <p:strVal val="#ppt_h"/>
                                          </p:val>
                                        </p:tav>
                                      </p:tavLst>
                                    </p:anim>
                                  </p:childTnLst>
                                </p:cTn>
                              </p:par>
                              <p:par>
                                <p:cTn id="69" presetID="18" presetClass="entr" presetSubtype="3" fill="hold" grpId="0" nodeType="withEffect">
                                  <p:stCondLst>
                                    <p:cond delay="1700"/>
                                  </p:stCondLst>
                                  <p:childTnLst>
                                    <p:set>
                                      <p:cBhvr>
                                        <p:cTn id="70" dur="1" fill="hold">
                                          <p:stCondLst>
                                            <p:cond delay="0"/>
                                          </p:stCondLst>
                                        </p:cTn>
                                        <p:tgtEl>
                                          <p:spTgt spid="82"/>
                                        </p:tgtEl>
                                        <p:attrNameLst>
                                          <p:attrName>style.visibility</p:attrName>
                                        </p:attrNameLst>
                                      </p:cBhvr>
                                      <p:to>
                                        <p:strVal val="visible"/>
                                      </p:to>
                                    </p:set>
                                    <p:animEffect transition="in" filter="strips(upRight)">
                                      <p:cBhvr>
                                        <p:cTn id="71" dur="500"/>
                                        <p:tgtEl>
                                          <p:spTgt spid="82"/>
                                        </p:tgtEl>
                                      </p:cBhvr>
                                    </p:animEffect>
                                  </p:childTnLst>
                                </p:cTn>
                              </p:par>
                              <p:par>
                                <p:cTn id="72" presetID="42" presetClass="entr" presetSubtype="0" fill="hold" grpId="0" nodeType="withEffect">
                                  <p:stCondLst>
                                    <p:cond delay="1700"/>
                                  </p:stCondLst>
                                  <p:childTnLst>
                                    <p:set>
                                      <p:cBhvr>
                                        <p:cTn id="73" dur="1" fill="hold">
                                          <p:stCondLst>
                                            <p:cond delay="0"/>
                                          </p:stCondLst>
                                        </p:cTn>
                                        <p:tgtEl>
                                          <p:spTgt spid="114"/>
                                        </p:tgtEl>
                                        <p:attrNameLst>
                                          <p:attrName>style.visibility</p:attrName>
                                        </p:attrNameLst>
                                      </p:cBhvr>
                                      <p:to>
                                        <p:strVal val="visible"/>
                                      </p:to>
                                    </p:set>
                                    <p:animEffect transition="in" filter="fade">
                                      <p:cBhvr>
                                        <p:cTn id="74" dur="500"/>
                                        <p:tgtEl>
                                          <p:spTgt spid="114"/>
                                        </p:tgtEl>
                                      </p:cBhvr>
                                    </p:animEffect>
                                    <p:anim calcmode="lin" valueType="num">
                                      <p:cBhvr>
                                        <p:cTn id="75" dur="500" fill="hold"/>
                                        <p:tgtEl>
                                          <p:spTgt spid="114"/>
                                        </p:tgtEl>
                                        <p:attrNameLst>
                                          <p:attrName>ppt_x</p:attrName>
                                        </p:attrNameLst>
                                      </p:cBhvr>
                                      <p:tavLst>
                                        <p:tav tm="0">
                                          <p:val>
                                            <p:strVal val="#ppt_x"/>
                                          </p:val>
                                        </p:tav>
                                        <p:tav tm="100000">
                                          <p:val>
                                            <p:strVal val="#ppt_x"/>
                                          </p:val>
                                        </p:tav>
                                      </p:tavLst>
                                    </p:anim>
                                    <p:anim calcmode="lin" valueType="num">
                                      <p:cBhvr>
                                        <p:cTn id="76" dur="5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116"/>
                                        </p:tgtEl>
                                        <p:attrNameLst>
                                          <p:attrName>style.visibility</p:attrName>
                                        </p:attrNameLst>
                                      </p:cBhvr>
                                      <p:to>
                                        <p:strVal val="visible"/>
                                      </p:to>
                                    </p:set>
                                    <p:anim calcmode="lin" valueType="num">
                                      <p:cBhvr>
                                        <p:cTn id="81" dur="500" fill="hold"/>
                                        <p:tgtEl>
                                          <p:spTgt spid="116"/>
                                        </p:tgtEl>
                                        <p:attrNameLst>
                                          <p:attrName>ppt_w</p:attrName>
                                        </p:attrNameLst>
                                      </p:cBhvr>
                                      <p:tavLst>
                                        <p:tav tm="0">
                                          <p:val>
                                            <p:fltVal val="0"/>
                                          </p:val>
                                        </p:tav>
                                        <p:tav tm="100000">
                                          <p:val>
                                            <p:strVal val="#ppt_w"/>
                                          </p:val>
                                        </p:tav>
                                      </p:tavLst>
                                    </p:anim>
                                    <p:anim calcmode="lin" valueType="num">
                                      <p:cBhvr>
                                        <p:cTn id="82" dur="500" fill="hold"/>
                                        <p:tgtEl>
                                          <p:spTgt spid="116"/>
                                        </p:tgtEl>
                                        <p:attrNameLst>
                                          <p:attrName>ppt_h</p:attrName>
                                        </p:attrNameLst>
                                      </p:cBhvr>
                                      <p:tavLst>
                                        <p:tav tm="0">
                                          <p:val>
                                            <p:fltVal val="0"/>
                                          </p:val>
                                        </p:tav>
                                        <p:tav tm="100000">
                                          <p:val>
                                            <p:strVal val="#ppt_h"/>
                                          </p:val>
                                        </p:tav>
                                      </p:tavLst>
                                    </p:anim>
                                    <p:animEffect transition="in" filter="fade">
                                      <p:cBhvr>
                                        <p:cTn id="83" dur="500"/>
                                        <p:tgtEl>
                                          <p:spTgt spid="116"/>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115"/>
                                        </p:tgtEl>
                                        <p:attrNameLst>
                                          <p:attrName>style.visibility</p:attrName>
                                        </p:attrNameLst>
                                      </p:cBhvr>
                                      <p:to>
                                        <p:strVal val="visible"/>
                                      </p:to>
                                    </p:set>
                                    <p:anim calcmode="lin" valueType="num">
                                      <p:cBhvr>
                                        <p:cTn id="86" dur="500" fill="hold"/>
                                        <p:tgtEl>
                                          <p:spTgt spid="115"/>
                                        </p:tgtEl>
                                        <p:attrNameLst>
                                          <p:attrName>ppt_w</p:attrName>
                                        </p:attrNameLst>
                                      </p:cBhvr>
                                      <p:tavLst>
                                        <p:tav tm="0">
                                          <p:val>
                                            <p:fltVal val="0"/>
                                          </p:val>
                                        </p:tav>
                                        <p:tav tm="100000">
                                          <p:val>
                                            <p:strVal val="#ppt_w"/>
                                          </p:val>
                                        </p:tav>
                                      </p:tavLst>
                                    </p:anim>
                                    <p:anim calcmode="lin" valueType="num">
                                      <p:cBhvr>
                                        <p:cTn id="87" dur="500" fill="hold"/>
                                        <p:tgtEl>
                                          <p:spTgt spid="115"/>
                                        </p:tgtEl>
                                        <p:attrNameLst>
                                          <p:attrName>ppt_h</p:attrName>
                                        </p:attrNameLst>
                                      </p:cBhvr>
                                      <p:tavLst>
                                        <p:tav tm="0">
                                          <p:val>
                                            <p:fltVal val="0"/>
                                          </p:val>
                                        </p:tav>
                                        <p:tav tm="100000">
                                          <p:val>
                                            <p:strVal val="#ppt_h"/>
                                          </p:val>
                                        </p:tav>
                                      </p:tavLst>
                                    </p:anim>
                                    <p:animEffect transition="in" filter="fade">
                                      <p:cBhvr>
                                        <p:cTn id="88" dur="500"/>
                                        <p:tgtEl>
                                          <p:spTgt spid="1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animEffect transition="in" filter="fade">
                                      <p:cBhvr>
                                        <p:cTn id="91" dur="500"/>
                                        <p:tgtEl>
                                          <p:spTgt spid="11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500"/>
                                        <p:tgtEl>
                                          <p:spTgt spid="4"/>
                                        </p:tgtEl>
                                      </p:cBhvr>
                                    </p:animEffect>
                                  </p:childTnLst>
                                </p:cTn>
                              </p:par>
                              <p:par>
                                <p:cTn id="95" presetID="22" presetClass="entr" presetSubtype="2" fill="hold" nodeType="withEffect">
                                  <p:stCondLst>
                                    <p:cond delay="5250"/>
                                  </p:stCondLst>
                                  <p:childTnLst>
                                    <p:set>
                                      <p:cBhvr>
                                        <p:cTn id="96" dur="1" fill="hold">
                                          <p:stCondLst>
                                            <p:cond delay="0"/>
                                          </p:stCondLst>
                                        </p:cTn>
                                        <p:tgtEl>
                                          <p:spTgt spid="120"/>
                                        </p:tgtEl>
                                        <p:attrNameLst>
                                          <p:attrName>style.visibility</p:attrName>
                                        </p:attrNameLst>
                                      </p:cBhvr>
                                      <p:to>
                                        <p:strVal val="visible"/>
                                      </p:to>
                                    </p:set>
                                    <p:animEffect transition="in" filter="wipe(right)">
                                      <p:cBhvr>
                                        <p:cTn id="97" dur="500"/>
                                        <p:tgtEl>
                                          <p:spTgt spid="120"/>
                                        </p:tgtEl>
                                      </p:cBhvr>
                                    </p:animEffect>
                                  </p:childTnLst>
                                </p:cTn>
                              </p:par>
                              <p:par>
                                <p:cTn id="98" presetID="26" presetClass="emph" presetSubtype="0" fill="hold" nodeType="withEffect">
                                  <p:stCondLst>
                                    <p:cond delay="5250"/>
                                  </p:stCondLst>
                                  <p:childTnLst>
                                    <p:animEffect transition="out" filter="fade">
                                      <p:cBhvr>
                                        <p:cTn id="99" dur="500" tmFilter="0, 0; .2, .5; .8, .5; 1, 0"/>
                                        <p:tgtEl>
                                          <p:spTgt spid="120"/>
                                        </p:tgtEl>
                                      </p:cBhvr>
                                    </p:animEffect>
                                    <p:animScale>
                                      <p:cBhvr>
                                        <p:cTn id="100" dur="250" autoRev="1" fill="hold"/>
                                        <p:tgtEl>
                                          <p:spTgt spid="120"/>
                                        </p:tgtEl>
                                      </p:cBhvr>
                                      <p:by x="105000" y="105000"/>
                                    </p:animScale>
                                  </p:childTnLst>
                                </p:cTn>
                              </p:par>
                              <p:par>
                                <p:cTn id="101" presetID="22" presetClass="entr" presetSubtype="8" fill="hold" nodeType="withEffect">
                                  <p:stCondLst>
                                    <p:cond delay="5250"/>
                                  </p:stCondLst>
                                  <p:childTnLst>
                                    <p:set>
                                      <p:cBhvr>
                                        <p:cTn id="102" dur="1" fill="hold">
                                          <p:stCondLst>
                                            <p:cond delay="0"/>
                                          </p:stCondLst>
                                        </p:cTn>
                                        <p:tgtEl>
                                          <p:spTgt spid="121"/>
                                        </p:tgtEl>
                                        <p:attrNameLst>
                                          <p:attrName>style.visibility</p:attrName>
                                        </p:attrNameLst>
                                      </p:cBhvr>
                                      <p:to>
                                        <p:strVal val="visible"/>
                                      </p:to>
                                    </p:set>
                                    <p:animEffect transition="in" filter="wipe(left)">
                                      <p:cBhvr>
                                        <p:cTn id="103" dur="500"/>
                                        <p:tgtEl>
                                          <p:spTgt spid="121"/>
                                        </p:tgtEl>
                                      </p:cBhvr>
                                    </p:animEffect>
                                  </p:childTnLst>
                                </p:cTn>
                              </p:par>
                              <p:par>
                                <p:cTn id="104" presetID="26" presetClass="emph" presetSubtype="0" fill="hold" nodeType="withEffect">
                                  <p:stCondLst>
                                    <p:cond delay="5250"/>
                                  </p:stCondLst>
                                  <p:childTnLst>
                                    <p:animEffect transition="out" filter="fade">
                                      <p:cBhvr>
                                        <p:cTn id="105" dur="500" tmFilter="0, 0; .2, .5; .8, .5; 1, 0"/>
                                        <p:tgtEl>
                                          <p:spTgt spid="121"/>
                                        </p:tgtEl>
                                      </p:cBhvr>
                                    </p:animEffect>
                                    <p:animScale>
                                      <p:cBhvr>
                                        <p:cTn id="106" dur="250" autoRev="1" fill="hold"/>
                                        <p:tgtEl>
                                          <p:spTgt spid="121"/>
                                        </p:tgtEl>
                                      </p:cBhvr>
                                      <p:by x="105000" y="105000"/>
                                    </p:animScale>
                                  </p:childTnLst>
                                </p:cTn>
                              </p:par>
                            </p:childTnLst>
                          </p:cTn>
                        </p:par>
                        <p:par>
                          <p:cTn id="107" fill="hold">
                            <p:stCondLst>
                              <p:cond delay="500"/>
                            </p:stCondLst>
                            <p:childTnLst>
                              <p:par>
                                <p:cTn id="108" presetID="26" presetClass="emph" presetSubtype="0" repeatCount="indefinite" fill="hold" grpId="1" nodeType="afterEffect">
                                  <p:stCondLst>
                                    <p:cond delay="0"/>
                                  </p:stCondLst>
                                  <p:childTnLst>
                                    <p:animEffect transition="out" filter="fade">
                                      <p:cBhvr>
                                        <p:cTn id="109" dur="2000" tmFilter="0, 0; .2, .5; .8, .5; 1, 0"/>
                                        <p:tgtEl>
                                          <p:spTgt spid="118"/>
                                        </p:tgtEl>
                                      </p:cBhvr>
                                    </p:animEffect>
                                    <p:animScale>
                                      <p:cBhvr>
                                        <p:cTn id="110" dur="1000" autoRev="1" fill="hold"/>
                                        <p:tgtEl>
                                          <p:spTgt spid="118"/>
                                        </p:tgtEl>
                                      </p:cBhvr>
                                      <p:by x="105000" y="105000"/>
                                    </p:animScale>
                                  </p:childTnLst>
                                </p:cTn>
                              </p:par>
                              <p:par>
                                <p:cTn id="111" presetID="26" presetClass="emph" presetSubtype="0" repeatCount="indefinite" fill="hold" grpId="1" nodeType="withEffect">
                                  <p:stCondLst>
                                    <p:cond delay="0"/>
                                  </p:stCondLst>
                                  <p:childTnLst>
                                    <p:animEffect transition="out" filter="fade">
                                      <p:cBhvr>
                                        <p:cTn id="112" dur="2000" tmFilter="0, 0; .2, .5; .8, .5; 1, 0"/>
                                        <p:tgtEl>
                                          <p:spTgt spid="4"/>
                                        </p:tgtEl>
                                      </p:cBhvr>
                                    </p:animEffect>
                                    <p:animScale>
                                      <p:cBhvr>
                                        <p:cTn id="113" dur="1000" autoRev="1" fill="hold"/>
                                        <p:tgtEl>
                                          <p:spTgt spid="4"/>
                                        </p:tgtEl>
                                      </p:cBhvr>
                                      <p:by x="105000" y="105000"/>
                                    </p:animScale>
                                  </p:childTnLst>
                                </p:cTn>
                              </p:par>
                              <p:par>
                                <p:cTn id="114" presetID="8" presetClass="emph" presetSubtype="0" repeatCount="indefinite" autoRev="1" fill="hold" nodeType="withEffect">
                                  <p:stCondLst>
                                    <p:cond delay="0"/>
                                  </p:stCondLst>
                                  <p:childTnLst>
                                    <p:animRot by="600000">
                                      <p:cBhvr>
                                        <p:cTn id="115" dur="2000" fill="hold"/>
                                        <p:tgtEl>
                                          <p:spTgt spid="91"/>
                                        </p:tgtEl>
                                        <p:attrNameLst>
                                          <p:attrName>r</p:attrName>
                                        </p:attrNameLst>
                                      </p:cBhvr>
                                    </p:animRot>
                                  </p:childTnLst>
                                </p:cTn>
                              </p:par>
                              <p:par>
                                <p:cTn id="116" presetID="8" presetClass="emph" presetSubtype="0" repeatCount="indefinite" autoRev="1" fill="hold" nodeType="withEffect">
                                  <p:stCondLst>
                                    <p:cond delay="0"/>
                                  </p:stCondLst>
                                  <p:childTnLst>
                                    <p:animRot by="-600000">
                                      <p:cBhvr>
                                        <p:cTn id="117" dur="2000" fill="hold"/>
                                        <p:tgtEl>
                                          <p:spTgt spid="90"/>
                                        </p:tgtEl>
                                        <p:attrNameLst>
                                          <p:attrName>r</p:attrName>
                                        </p:attrNameLst>
                                      </p:cBhvr>
                                    </p:animRot>
                                  </p:childTnLst>
                                </p:cTn>
                              </p:par>
                              <p:par>
                                <p:cTn id="118" presetID="8" presetClass="emph" presetSubtype="0" repeatCount="indefinite" autoRev="1" fill="hold" nodeType="withEffect">
                                  <p:stCondLst>
                                    <p:cond delay="0"/>
                                  </p:stCondLst>
                                  <p:childTnLst>
                                    <p:animRot by="-600000">
                                      <p:cBhvr>
                                        <p:cTn id="119" dur="2000" fill="hold"/>
                                        <p:tgtEl>
                                          <p:spTgt spid="88"/>
                                        </p:tgtEl>
                                        <p:attrNameLst>
                                          <p:attrName>r</p:attrName>
                                        </p:attrNameLst>
                                      </p:cBhvr>
                                    </p:animRot>
                                  </p:childTnLst>
                                </p:cTn>
                              </p:par>
                              <p:par>
                                <p:cTn id="120" presetID="8" presetClass="emph" presetSubtype="0" repeatCount="indefinite" autoRev="1" fill="hold" nodeType="withEffect">
                                  <p:stCondLst>
                                    <p:cond delay="0"/>
                                  </p:stCondLst>
                                  <p:childTnLst>
                                    <p:animRot by="600000">
                                      <p:cBhvr>
                                        <p:cTn id="121" dur="2000" fill="hold"/>
                                        <p:tgtEl>
                                          <p:spTgt spid="85"/>
                                        </p:tgtEl>
                                        <p:attrNameLst>
                                          <p:attrName>r</p:attrName>
                                        </p:attrNameLst>
                                      </p:cBhvr>
                                    </p:animRot>
                                  </p:childTnLst>
                                </p:cTn>
                              </p:par>
                              <p:par>
                                <p:cTn id="122" presetID="8" presetClass="emph" presetSubtype="0" repeatCount="indefinite" autoRev="1" fill="hold" nodeType="withEffect">
                                  <p:stCondLst>
                                    <p:cond delay="0"/>
                                  </p:stCondLst>
                                  <p:childTnLst>
                                    <p:animRot by="-600000">
                                      <p:cBhvr>
                                        <p:cTn id="123" dur="2000" fill="hold"/>
                                        <p:tgtEl>
                                          <p:spTgt spid="84"/>
                                        </p:tgtEl>
                                        <p:attrNameLst>
                                          <p:attrName>r</p:attrName>
                                        </p:attrNameLst>
                                      </p:cBhvr>
                                    </p:animRot>
                                  </p:childTnLst>
                                </p:cTn>
                              </p:par>
                              <p:par>
                                <p:cTn id="124" presetID="8" presetClass="emph" presetSubtype="0" repeatCount="indefinite" autoRev="1" fill="hold" nodeType="withEffect">
                                  <p:stCondLst>
                                    <p:cond delay="0"/>
                                  </p:stCondLst>
                                  <p:childTnLst>
                                    <p:animRot by="-600000">
                                      <p:cBhvr>
                                        <p:cTn id="125" dur="3000" fill="hold"/>
                                        <p:tgtEl>
                                          <p:spTgt spid="109"/>
                                        </p:tgtEl>
                                        <p:attrNameLst>
                                          <p:attrName>r</p:attrName>
                                        </p:attrNameLst>
                                      </p:cBhvr>
                                    </p:animRot>
                                  </p:childTnLst>
                                </p:cTn>
                              </p:par>
                              <p:par>
                                <p:cTn id="126" presetID="8" presetClass="emph" presetSubtype="0" repeatCount="indefinite" autoRev="1" fill="hold" nodeType="withEffect">
                                  <p:stCondLst>
                                    <p:cond delay="0"/>
                                  </p:stCondLst>
                                  <p:childTnLst>
                                    <p:animRot by="-300000">
                                      <p:cBhvr>
                                        <p:cTn id="127" dur="1750" fill="hold"/>
                                        <p:tgtEl>
                                          <p:spTgt spid="108"/>
                                        </p:tgtEl>
                                        <p:attrNameLst>
                                          <p:attrName>r</p:attrName>
                                        </p:attrNameLst>
                                      </p:cBhvr>
                                    </p:animRot>
                                  </p:childTnLst>
                                </p:cTn>
                              </p:par>
                              <p:par>
                                <p:cTn id="128" presetID="8" presetClass="emph" presetSubtype="0" repeatCount="indefinite" autoRev="1" fill="hold" nodeType="withEffect">
                                  <p:stCondLst>
                                    <p:cond delay="0"/>
                                  </p:stCondLst>
                                  <p:childTnLst>
                                    <p:animRot by="-600000">
                                      <p:cBhvr>
                                        <p:cTn id="129" dur="3000" fill="hold"/>
                                        <p:tgtEl>
                                          <p:spTgt spid="112"/>
                                        </p:tgtEl>
                                        <p:attrNameLst>
                                          <p:attrName>r</p:attrName>
                                        </p:attrNameLst>
                                      </p:cBhvr>
                                    </p:animRot>
                                  </p:childTnLst>
                                </p:cTn>
                              </p:par>
                              <p:par>
                                <p:cTn id="130" presetID="8" presetClass="emph" presetSubtype="0" repeatCount="indefinite" autoRev="1" fill="hold" nodeType="withEffect">
                                  <p:stCondLst>
                                    <p:cond delay="0"/>
                                  </p:stCondLst>
                                  <p:childTnLst>
                                    <p:animRot by="-300000">
                                      <p:cBhvr>
                                        <p:cTn id="131" dur="1750" fill="hold"/>
                                        <p:tgtEl>
                                          <p:spTgt spid="104"/>
                                        </p:tgtEl>
                                        <p:attrNameLst>
                                          <p:attrName>r</p:attrName>
                                        </p:attrNameLst>
                                      </p:cBhvr>
                                    </p:animRot>
                                  </p:childTnLst>
                                </p:cTn>
                              </p:par>
                              <p:par>
                                <p:cTn id="132" presetID="8" presetClass="emph" presetSubtype="0" repeatCount="indefinite" autoRev="1" fill="hold" nodeType="withEffect">
                                  <p:stCondLst>
                                    <p:cond delay="0"/>
                                  </p:stCondLst>
                                  <p:childTnLst>
                                    <p:animRot by="300000">
                                      <p:cBhvr>
                                        <p:cTn id="133" dur="3000" fill="hold"/>
                                        <p:tgtEl>
                                          <p:spTgt spid="111"/>
                                        </p:tgtEl>
                                        <p:attrNameLst>
                                          <p:attrName>r</p:attrName>
                                        </p:attrNameLst>
                                      </p:cBhvr>
                                    </p:animRot>
                                  </p:childTnLst>
                                </p:cTn>
                              </p:par>
                              <p:par>
                                <p:cTn id="134" presetID="8" presetClass="emph" presetSubtype="0" repeatCount="indefinite" autoRev="1" fill="hold" nodeType="withEffect">
                                  <p:stCondLst>
                                    <p:cond delay="0"/>
                                  </p:stCondLst>
                                  <p:childTnLst>
                                    <p:animRot by="-600000">
                                      <p:cBhvr>
                                        <p:cTn id="135" dur="1750" fill="hold"/>
                                        <p:tgtEl>
                                          <p:spTgt spid="113"/>
                                        </p:tgtEl>
                                        <p:attrNameLst>
                                          <p:attrName>r</p:attrName>
                                        </p:attrNameLst>
                                      </p:cBhvr>
                                    </p:animRot>
                                  </p:childTnLst>
                                </p:cTn>
                              </p:par>
                              <p:par>
                                <p:cTn id="136" presetID="8" presetClass="emph" presetSubtype="0" repeatCount="indefinite" autoRev="1" fill="hold" nodeType="withEffect">
                                  <p:stCondLst>
                                    <p:cond delay="0"/>
                                  </p:stCondLst>
                                  <p:childTnLst>
                                    <p:animRot by="300000">
                                      <p:cBhvr>
                                        <p:cTn id="137" dur="3000" fill="hold"/>
                                        <p:tgtEl>
                                          <p:spTgt spid="110"/>
                                        </p:tgtEl>
                                        <p:attrNameLst>
                                          <p:attrName>r</p:attrName>
                                        </p:attrNameLst>
                                      </p:cBhvr>
                                    </p:animRot>
                                  </p:childTnLst>
                                </p:cTn>
                              </p:par>
                              <p:par>
                                <p:cTn id="138" presetID="8" presetClass="emph" presetSubtype="0" repeatCount="indefinite" autoRev="1" fill="hold" nodeType="withEffect">
                                  <p:stCondLst>
                                    <p:cond delay="0"/>
                                  </p:stCondLst>
                                  <p:childTnLst>
                                    <p:animRot by="-300000">
                                      <p:cBhvr>
                                        <p:cTn id="139" dur="1750" fill="hold"/>
                                        <p:tgtEl>
                                          <p:spTgt spid="1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14" grpId="0"/>
      <p:bldP spid="116" grpId="0"/>
      <p:bldP spid="115" grpId="0"/>
      <p:bldP spid="118" grpId="0"/>
      <p:bldP spid="118" grpId="1"/>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415436" y="350485"/>
            <a:ext cx="4869257" cy="773723"/>
          </a:xfrm>
          <a:prstGeom prst="roundRect">
            <a:avLst>
              <a:gd name="adj" fmla="val 50000"/>
            </a:avLst>
          </a:prstGeom>
          <a:noFill/>
          <a:ln w="38100">
            <a:solidFill>
              <a:srgbClr val="9999FF"/>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glow rad="127000">
                  <a:srgbClr val="9999FF"/>
                </a:glow>
              </a:effectLst>
            </a:endParaRPr>
          </a:p>
        </p:txBody>
      </p:sp>
      <p:grpSp>
        <p:nvGrpSpPr>
          <p:cNvPr id="99" name="Group 98"/>
          <p:cNvGrpSpPr/>
          <p:nvPr/>
        </p:nvGrpSpPr>
        <p:grpSpPr>
          <a:xfrm>
            <a:off x="7636142" y="460022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112" name="TextBox 111"/>
          <p:cNvSpPr txBox="1"/>
          <p:nvPr/>
        </p:nvSpPr>
        <p:spPr>
          <a:xfrm>
            <a:off x="607399" y="414180"/>
            <a:ext cx="4485330" cy="646331"/>
          </a:xfrm>
          <a:prstGeom prst="rect">
            <a:avLst/>
          </a:prstGeom>
          <a:noFill/>
        </p:spPr>
        <p:txBody>
          <a:bodyPr wrap="none" rtlCol="0">
            <a:spAutoFit/>
          </a:bodyPr>
          <a:lstStyle/>
          <a:p>
            <a:r>
              <a:rPr lang="en-US" sz="3600" dirty="0">
                <a:ln w="19050">
                  <a:solidFill>
                    <a:schemeClr val="bg1"/>
                  </a:solidFill>
                </a:ln>
                <a:noFill/>
                <a:effectLst>
                  <a:glow rad="101600">
                    <a:schemeClr val="accent3">
                      <a:satMod val="175000"/>
                      <a:alpha val="40000"/>
                    </a:schemeClr>
                  </a:glow>
                </a:effectLst>
                <a:latin typeface="Calibri Light" panose="020F0302020204030204"/>
              </a:rPr>
              <a:t>Financial Technology</a:t>
            </a:r>
            <a:endParaRPr lang="id-ID" sz="3600" spc="300" dirty="0">
              <a:ln w="19050">
                <a:solidFill>
                  <a:schemeClr val="bg1"/>
                </a:solidFill>
              </a:ln>
              <a:noFill/>
              <a:effectLst>
                <a:glow rad="101600">
                  <a:schemeClr val="accent3">
                    <a:satMod val="175000"/>
                    <a:alpha val="40000"/>
                  </a:schemeClr>
                </a:glow>
              </a:effectLst>
              <a:latin typeface="Calibri Light" panose="020F0302020204030204"/>
            </a:endParaRPr>
          </a:p>
        </p:txBody>
      </p:sp>
      <p:sp>
        <p:nvSpPr>
          <p:cNvPr id="82" name="Rectangle 9"/>
          <p:cNvSpPr/>
          <p:nvPr/>
        </p:nvSpPr>
        <p:spPr>
          <a:xfrm flipH="1">
            <a:off x="-237744" y="-90276"/>
            <a:ext cx="12567857" cy="7224890"/>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noFill/>
          <a:ln w="28575">
            <a:solidFill>
              <a:schemeClr val="bg1"/>
            </a:solidFill>
          </a:ln>
          <a:effectLst>
            <a:glow rad="139700">
              <a:schemeClr val="accent4">
                <a:satMod val="175000"/>
                <a:alpha val="40000"/>
              </a:schemeClr>
            </a:glow>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6" name="Group 85"/>
          <p:cNvGrpSpPr/>
          <p:nvPr/>
        </p:nvGrpSpPr>
        <p:grpSpPr>
          <a:xfrm>
            <a:off x="9574306" y="4335927"/>
            <a:ext cx="2643872" cy="3058785"/>
            <a:chOff x="10463576" y="-914316"/>
            <a:chExt cx="2643872" cy="3058785"/>
          </a:xfrm>
        </p:grpSpPr>
        <p:pic>
          <p:nvPicPr>
            <p:cNvPr id="87" name="Picture 86"/>
            <p:cNvPicPr>
              <a:picLocks noChangeAspect="1"/>
            </p:cNvPicPr>
            <p:nvPr/>
          </p:nvPicPr>
          <p:blipFill>
            <a:blip r:embed="rId1"/>
            <a:stretch>
              <a:fillRect/>
            </a:stretch>
          </p:blipFill>
          <p:spPr>
            <a:xfrm rot="12625612">
              <a:off x="11125610" y="-914316"/>
              <a:ext cx="1981838" cy="3058785"/>
            </a:xfrm>
            <a:prstGeom prst="rect">
              <a:avLst/>
            </a:prstGeom>
          </p:spPr>
        </p:pic>
        <p:pic>
          <p:nvPicPr>
            <p:cNvPr id="88" name="Picture 87"/>
            <p:cNvPicPr>
              <a:picLocks noChangeAspect="1"/>
            </p:cNvPicPr>
            <p:nvPr/>
          </p:nvPicPr>
          <p:blipFill>
            <a:blip r:embed="rId1"/>
            <a:stretch>
              <a:fillRect/>
            </a:stretch>
          </p:blipFill>
          <p:spPr>
            <a:xfrm rot="10093252" flipH="1" flipV="1">
              <a:off x="10463576" y="-880474"/>
              <a:ext cx="1536246" cy="2306562"/>
            </a:xfrm>
            <a:prstGeom prst="rect">
              <a:avLst/>
            </a:prstGeom>
          </p:spPr>
        </p:pic>
      </p:grpSp>
      <p:grpSp>
        <p:nvGrpSpPr>
          <p:cNvPr id="83" name="Group 82"/>
          <p:cNvGrpSpPr/>
          <p:nvPr/>
        </p:nvGrpSpPr>
        <p:grpSpPr>
          <a:xfrm>
            <a:off x="8663165" y="3608717"/>
            <a:ext cx="2643872" cy="3058785"/>
            <a:chOff x="10463576" y="-914316"/>
            <a:chExt cx="2643872" cy="3058785"/>
          </a:xfrm>
        </p:grpSpPr>
        <p:pic>
          <p:nvPicPr>
            <p:cNvPr id="84" name="Picture 83"/>
            <p:cNvPicPr>
              <a:picLocks noChangeAspect="1"/>
            </p:cNvPicPr>
            <p:nvPr/>
          </p:nvPicPr>
          <p:blipFill>
            <a:blip r:embed="rId1"/>
            <a:stretch>
              <a:fillRect/>
            </a:stretch>
          </p:blipFill>
          <p:spPr>
            <a:xfrm rot="12625612">
              <a:off x="11125610" y="-914316"/>
              <a:ext cx="1981838" cy="3058785"/>
            </a:xfrm>
            <a:prstGeom prst="rect">
              <a:avLst/>
            </a:prstGeom>
          </p:spPr>
        </p:pic>
        <p:pic>
          <p:nvPicPr>
            <p:cNvPr id="85" name="Picture 84"/>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2" name="TextBox 1"/>
          <p:cNvSpPr txBox="1"/>
          <p:nvPr/>
        </p:nvSpPr>
        <p:spPr>
          <a:xfrm>
            <a:off x="607241" y="1463480"/>
            <a:ext cx="2900318" cy="584775"/>
          </a:xfrm>
          <a:prstGeom prst="rect">
            <a:avLst/>
          </a:prstGeom>
          <a:noFill/>
        </p:spPr>
        <p:txBody>
          <a:bodyPr wrap="square" rtlCol="0">
            <a:spAutoFit/>
          </a:bodyPr>
          <a:lstStyle/>
          <a:p>
            <a:r>
              <a:rPr lang="en-US" sz="3200" b="1" i="1" dirty="0" smtClean="0">
                <a:solidFill>
                  <a:schemeClr val="bg1"/>
                </a:solidFill>
                <a:latin typeface="+mj-lt"/>
              </a:rPr>
              <a:t>HIỆN NAY</a:t>
            </a:r>
            <a:endParaRPr lang="en-US" sz="3200" b="1" i="1" dirty="0" smtClean="0">
              <a:solidFill>
                <a:schemeClr val="bg1"/>
              </a:solidFill>
              <a:latin typeface="+mj-lt"/>
            </a:endParaRPr>
          </a:p>
        </p:txBody>
      </p:sp>
      <p:sp>
        <p:nvSpPr>
          <p:cNvPr id="3" name="TextBox 2"/>
          <p:cNvSpPr txBox="1"/>
          <p:nvPr/>
        </p:nvSpPr>
        <p:spPr>
          <a:xfrm>
            <a:off x="1252041" y="2353000"/>
            <a:ext cx="8065305" cy="1231106"/>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latin typeface="Calibri Light" panose="020F0302020204030204"/>
              </a:rPr>
              <a:t>B</a:t>
            </a:r>
            <a:r>
              <a:rPr lang="vi-VN" sz="2800" dirty="0">
                <a:solidFill>
                  <a:schemeClr val="bg1"/>
                </a:solidFill>
              </a:rPr>
              <a:t>ộ Tài chính nước ta cũng đã chủ động tham gia cuộc Cách mạng 4.0</a:t>
            </a:r>
            <a:endParaRPr lang="en-US" sz="2800" b="1" i="1" dirty="0">
              <a:solidFill>
                <a:schemeClr val="bg1"/>
              </a:solidFill>
              <a:latin typeface="Calibri Light" panose="020F0302020204030204"/>
            </a:endParaRPr>
          </a:p>
          <a:p>
            <a:endParaRPr lang="en-US" dirty="0"/>
          </a:p>
        </p:txBody>
      </p:sp>
      <p:sp>
        <p:nvSpPr>
          <p:cNvPr id="4" name="TextBox 3"/>
          <p:cNvSpPr txBox="1"/>
          <p:nvPr/>
        </p:nvSpPr>
        <p:spPr>
          <a:xfrm>
            <a:off x="2993955" y="3431392"/>
            <a:ext cx="5773527" cy="1815882"/>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T</a:t>
            </a:r>
            <a:r>
              <a:rPr lang="vi-VN" sz="2800" dirty="0" smtClean="0">
                <a:solidFill>
                  <a:schemeClr val="bg1"/>
                </a:solidFill>
              </a:rPr>
              <a:t>iến </a:t>
            </a:r>
            <a:r>
              <a:rPr lang="vi-VN" sz="2800" dirty="0">
                <a:solidFill>
                  <a:schemeClr val="bg1"/>
                </a:solidFill>
              </a:rPr>
              <a:t>tới mục tiêu ngành Tài chính đóng vai trò kiến tạo, kết nối chia sẻ dữ liệu và các nền tảng số hóa</a:t>
            </a:r>
            <a:endParaRPr lang="en-US" sz="28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5165" y="258997"/>
            <a:ext cx="3867150" cy="2032466"/>
          </a:xfrm>
          <a:prstGeom prst="rect">
            <a:avLst/>
          </a:prstGeom>
        </p:spPr>
      </p:pic>
      <p:pic>
        <p:nvPicPr>
          <p:cNvPr id="91" name="Google Shape;332;p39"/>
          <p:cNvPicPr preferRelativeResize="0"/>
          <p:nvPr/>
        </p:nvPicPr>
        <p:blipFill>
          <a:blip r:embed="rId3"/>
          <a:stretch>
            <a:fillRect/>
          </a:stretch>
        </p:blipFill>
        <p:spPr>
          <a:xfrm>
            <a:off x="145087" y="4094729"/>
            <a:ext cx="3182705" cy="240234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22" presetClass="entr" presetSubtype="8" fill="hold" grpId="0" nodeType="withEffect">
                                  <p:stCondLst>
                                    <p:cond delay="750"/>
                                  </p:stCondLst>
                                  <p:childTnLst>
                                    <p:set>
                                      <p:cBhvr>
                                        <p:cTn id="17" dur="1" fill="hold">
                                          <p:stCondLst>
                                            <p:cond delay="0"/>
                                          </p:stCondLst>
                                        </p:cTn>
                                        <p:tgtEl>
                                          <p:spTgt spid="82"/>
                                        </p:tgtEl>
                                        <p:attrNameLst>
                                          <p:attrName>style.visibility</p:attrName>
                                        </p:attrNameLst>
                                      </p:cBhvr>
                                      <p:to>
                                        <p:strVal val="visible"/>
                                      </p:to>
                                    </p:set>
                                    <p:animEffect transition="in" filter="wipe(left)">
                                      <p:cBhvr>
                                        <p:cTn id="18" dur="8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circle(in)">
                                      <p:cBhvr>
                                        <p:cTn id="32" dur="750"/>
                                        <p:tgtEl>
                                          <p:spTgt spid="3"/>
                                        </p:tgtEl>
                                      </p:cBhvr>
                                    </p:animEffect>
                                  </p:childTnLst>
                                </p:cTn>
                              </p:par>
                              <p:par>
                                <p:cTn id="33" presetID="6" presetClass="entr" presetSubtype="16"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ircle(in)">
                                      <p:cBhvr>
                                        <p:cTn id="35" dur="75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fade">
                                      <p:cBhvr>
                                        <p:cTn id="4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82" grpId="0" animBg="1"/>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415436" y="350485"/>
            <a:ext cx="4869257" cy="773723"/>
          </a:xfrm>
          <a:prstGeom prst="roundRect">
            <a:avLst>
              <a:gd name="adj" fmla="val 50000"/>
            </a:avLst>
          </a:prstGeom>
          <a:noFill/>
          <a:ln w="38100">
            <a:solidFill>
              <a:srgbClr val="9999FF"/>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glow rad="127000">
                  <a:srgbClr val="9999FF"/>
                </a:glow>
              </a:effectLst>
            </a:endParaRPr>
          </a:p>
        </p:txBody>
      </p:sp>
      <p:sp>
        <p:nvSpPr>
          <p:cNvPr id="112" name="TextBox 111"/>
          <p:cNvSpPr txBox="1"/>
          <p:nvPr/>
        </p:nvSpPr>
        <p:spPr>
          <a:xfrm>
            <a:off x="607399" y="414180"/>
            <a:ext cx="4485330" cy="646331"/>
          </a:xfrm>
          <a:prstGeom prst="rect">
            <a:avLst/>
          </a:prstGeom>
          <a:noFill/>
        </p:spPr>
        <p:txBody>
          <a:bodyPr wrap="none" rtlCol="0">
            <a:spAutoFit/>
          </a:bodyPr>
          <a:lstStyle/>
          <a:p>
            <a:r>
              <a:rPr lang="en-US" sz="3600" dirty="0">
                <a:ln w="19050">
                  <a:solidFill>
                    <a:schemeClr val="bg1"/>
                  </a:solidFill>
                </a:ln>
                <a:noFill/>
                <a:effectLst>
                  <a:glow rad="101600">
                    <a:schemeClr val="accent3">
                      <a:satMod val="175000"/>
                      <a:alpha val="40000"/>
                    </a:schemeClr>
                  </a:glow>
                </a:effectLst>
                <a:latin typeface="Calibri Light" panose="020F0302020204030204"/>
              </a:rPr>
              <a:t>Financial Technology</a:t>
            </a:r>
            <a:endParaRPr lang="id-ID" sz="3600" spc="300" dirty="0">
              <a:ln w="19050">
                <a:solidFill>
                  <a:schemeClr val="bg1"/>
                </a:solidFill>
              </a:ln>
              <a:noFill/>
              <a:effectLst>
                <a:glow rad="101600">
                  <a:schemeClr val="accent3">
                    <a:satMod val="175000"/>
                    <a:alpha val="40000"/>
                  </a:schemeClr>
                </a:glow>
              </a:effectLst>
              <a:latin typeface="Calibri Light" panose="020F0302020204030204"/>
            </a:endParaRPr>
          </a:p>
        </p:txBody>
      </p:sp>
      <p:sp>
        <p:nvSpPr>
          <p:cNvPr id="82" name="Rectangle 9"/>
          <p:cNvSpPr/>
          <p:nvPr/>
        </p:nvSpPr>
        <p:spPr>
          <a:xfrm flipH="1">
            <a:off x="-237745" y="-90276"/>
            <a:ext cx="12567857" cy="7048984"/>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noFill/>
          <a:ln w="28575">
            <a:solidFill>
              <a:schemeClr val="bg1"/>
            </a:solidFill>
          </a:ln>
          <a:effectLst>
            <a:glow rad="139700">
              <a:schemeClr val="accent4">
                <a:satMod val="175000"/>
                <a:alpha val="40000"/>
              </a:schemeClr>
            </a:glow>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Folded Corner 2"/>
          <p:cNvSpPr/>
          <p:nvPr/>
        </p:nvSpPr>
        <p:spPr>
          <a:xfrm>
            <a:off x="461312" y="1394418"/>
            <a:ext cx="2525767" cy="3645987"/>
          </a:xfrm>
          <a:prstGeom prst="foldedCorner">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56439" y="1815139"/>
            <a:ext cx="1935511" cy="2554545"/>
          </a:xfrm>
          <a:prstGeom prst="rect">
            <a:avLst/>
          </a:prstGeom>
          <a:noFill/>
        </p:spPr>
        <p:txBody>
          <a:bodyPr wrap="square" rtlCol="0">
            <a:spAutoFit/>
          </a:bodyPr>
          <a:lstStyle/>
          <a:p>
            <a:r>
              <a:rPr lang="vi-VN" sz="4000" dirty="0">
                <a:ln w="18415" cmpd="sng">
                  <a:solidFill>
                    <a:srgbClr val="FFFFFF"/>
                  </a:solidFill>
                  <a:prstDash val="solid"/>
                </a:ln>
                <a:solidFill>
                  <a:srgbClr val="FFFFFF"/>
                </a:solidFill>
                <a:effectLst>
                  <a:outerShdw blurRad="63500" dir="3600000" algn="tl" rotWithShape="0">
                    <a:srgbClr val="000000">
                      <a:alpha val="70000"/>
                    </a:srgbClr>
                  </a:outerShdw>
                </a:effectLst>
              </a:rPr>
              <a:t>Dự tính đến năm 2025</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Calibri Light" panose="020F0302020204030204"/>
            </a:endParaRPr>
          </a:p>
        </p:txBody>
      </p:sp>
      <p:sp>
        <p:nvSpPr>
          <p:cNvPr id="6" name="TextBox 5"/>
          <p:cNvSpPr txBox="1"/>
          <p:nvPr/>
        </p:nvSpPr>
        <p:spPr>
          <a:xfrm>
            <a:off x="3415553" y="1374592"/>
            <a:ext cx="8579223" cy="1569660"/>
          </a:xfrm>
          <a:prstGeom prst="rect">
            <a:avLst/>
          </a:prstGeom>
          <a:noFill/>
        </p:spPr>
        <p:txBody>
          <a:bodyPr wrap="square" rtlCol="0">
            <a:spAutoFit/>
          </a:bodyPr>
          <a:lstStyle/>
          <a:p>
            <a:r>
              <a:rPr lang="en-US" sz="2400" dirty="0">
                <a:solidFill>
                  <a:schemeClr val="bg1"/>
                </a:solidFill>
                <a:latin typeface="Calibri Light" panose="020F0302020204030204"/>
              </a:rPr>
              <a:t>B</a:t>
            </a:r>
            <a:r>
              <a:rPr lang="vi-VN" sz="2400" dirty="0" smtClean="0">
                <a:solidFill>
                  <a:schemeClr val="bg1"/>
                </a:solidFill>
              </a:rPr>
              <a:t>ộ </a:t>
            </a:r>
            <a:r>
              <a:rPr lang="vi-VN" sz="2400" dirty="0">
                <a:solidFill>
                  <a:schemeClr val="bg1"/>
                </a:solidFill>
              </a:rPr>
              <a:t>Tài chính sẽ hoàn thành xây dựng tài chính điện tử và cơ bản thiết lập nền tảng tài chính số hiện đại, bền vững, công khai, mình bạch dựa trên dữ liệu lớn, dữ liệu tài chính mở và hệ sinh thái tài chính số.</a:t>
            </a:r>
            <a:endParaRPr lang="en-US" sz="2400" dirty="0">
              <a:solidFill>
                <a:schemeClr val="bg1"/>
              </a:solidFill>
              <a:latin typeface="Calibri Light" panose="020F0302020204030204"/>
            </a:endParaRPr>
          </a:p>
        </p:txBody>
      </p:sp>
      <p:grpSp>
        <p:nvGrpSpPr>
          <p:cNvPr id="92" name="Google Shape;582;p38"/>
          <p:cNvGrpSpPr/>
          <p:nvPr/>
        </p:nvGrpSpPr>
        <p:grpSpPr>
          <a:xfrm flipH="1">
            <a:off x="40602" y="1101656"/>
            <a:ext cx="594432" cy="593415"/>
            <a:chOff x="2594325" y="1627175"/>
            <a:chExt cx="440850" cy="440850"/>
          </a:xfrm>
          <a:solidFill>
            <a:schemeClr val="accent5">
              <a:lumMod val="40000"/>
              <a:lumOff val="60000"/>
            </a:schemeClr>
          </a:solidFill>
        </p:grpSpPr>
        <p:sp>
          <p:nvSpPr>
            <p:cNvPr id="94"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 name="Google Shape;693;p38"/>
          <p:cNvSpPr/>
          <p:nvPr/>
        </p:nvSpPr>
        <p:spPr>
          <a:xfrm>
            <a:off x="10799403" y="327557"/>
            <a:ext cx="937755" cy="913585"/>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03" name="Picture 10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54642" y="3144371"/>
            <a:ext cx="7213639" cy="33652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130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8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2"/>
                                        </p:tgtEl>
                                        <p:attrNameLst>
                                          <p:attrName>style.visibility</p:attrName>
                                        </p:attrNameLst>
                                      </p:cBhvr>
                                      <p:to>
                                        <p:strVal val="visible"/>
                                      </p:to>
                                    </p:set>
                                  </p:childTnLst>
                                </p:cTn>
                              </p:par>
                              <p:par>
                                <p:cTn id="22" presetID="2" presetClass="entr" presetSubtype="4"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randombar(horizontal)">
                                      <p:cBhvr>
                                        <p:cTn id="30" dur="10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7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82" grpId="0" animBg="1"/>
      <p:bldP spid="3" grpId="0" animBg="1"/>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415436" y="350485"/>
            <a:ext cx="4869257" cy="773723"/>
          </a:xfrm>
          <a:prstGeom prst="roundRect">
            <a:avLst>
              <a:gd name="adj" fmla="val 50000"/>
            </a:avLst>
          </a:prstGeom>
          <a:noFill/>
          <a:ln w="38100">
            <a:solidFill>
              <a:srgbClr val="9999FF"/>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glow rad="127000">
                  <a:srgbClr val="9999FF"/>
                </a:glow>
              </a:effectLst>
            </a:endParaRPr>
          </a:p>
        </p:txBody>
      </p:sp>
      <p:sp>
        <p:nvSpPr>
          <p:cNvPr id="112" name="TextBox 111"/>
          <p:cNvSpPr txBox="1"/>
          <p:nvPr/>
        </p:nvSpPr>
        <p:spPr>
          <a:xfrm>
            <a:off x="607399" y="414180"/>
            <a:ext cx="4485330" cy="646331"/>
          </a:xfrm>
          <a:prstGeom prst="rect">
            <a:avLst/>
          </a:prstGeom>
          <a:noFill/>
        </p:spPr>
        <p:txBody>
          <a:bodyPr wrap="none" rtlCol="0">
            <a:spAutoFit/>
          </a:bodyPr>
          <a:lstStyle/>
          <a:p>
            <a:r>
              <a:rPr lang="en-US" sz="3600" dirty="0">
                <a:ln w="19050">
                  <a:solidFill>
                    <a:schemeClr val="bg1"/>
                  </a:solidFill>
                </a:ln>
                <a:noFill/>
                <a:effectLst>
                  <a:glow rad="101600">
                    <a:schemeClr val="accent3">
                      <a:satMod val="175000"/>
                      <a:alpha val="40000"/>
                    </a:schemeClr>
                  </a:glow>
                </a:effectLst>
                <a:latin typeface="Calibri Light" panose="020F0302020204030204"/>
              </a:rPr>
              <a:t>Financial Technology</a:t>
            </a:r>
            <a:endParaRPr lang="id-ID" sz="3600" spc="300" dirty="0">
              <a:ln w="19050">
                <a:solidFill>
                  <a:schemeClr val="bg1"/>
                </a:solidFill>
              </a:ln>
              <a:noFill/>
              <a:effectLst>
                <a:glow rad="101600">
                  <a:schemeClr val="accent3">
                    <a:satMod val="175000"/>
                    <a:alpha val="40000"/>
                  </a:schemeClr>
                </a:glow>
              </a:effectLst>
              <a:latin typeface="Calibri Light" panose="020F0302020204030204"/>
            </a:endParaRPr>
          </a:p>
        </p:txBody>
      </p:sp>
      <p:sp>
        <p:nvSpPr>
          <p:cNvPr id="82" name="Rectangle 9"/>
          <p:cNvSpPr/>
          <p:nvPr/>
        </p:nvSpPr>
        <p:spPr>
          <a:xfrm>
            <a:off x="-96256" y="-190984"/>
            <a:ext cx="12524875" cy="7265552"/>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noFill/>
          <a:ln w="28575">
            <a:solidFill>
              <a:schemeClr val="bg1"/>
            </a:solidFill>
          </a:ln>
          <a:effectLst>
            <a:glow rad="139700">
              <a:schemeClr val="accent4">
                <a:satMod val="175000"/>
                <a:alpha val="40000"/>
              </a:schemeClr>
            </a:glow>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2" name="Google Shape;582;p38"/>
          <p:cNvGrpSpPr/>
          <p:nvPr/>
        </p:nvGrpSpPr>
        <p:grpSpPr>
          <a:xfrm flipH="1">
            <a:off x="244780" y="1202746"/>
            <a:ext cx="594432" cy="593415"/>
            <a:chOff x="2594325" y="1627175"/>
            <a:chExt cx="440850" cy="440850"/>
          </a:xfrm>
          <a:solidFill>
            <a:schemeClr val="accent5">
              <a:lumMod val="40000"/>
              <a:lumOff val="60000"/>
            </a:schemeClr>
          </a:solidFill>
        </p:grpSpPr>
        <p:sp>
          <p:nvSpPr>
            <p:cNvPr id="94"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grpFill/>
            <a:ln>
              <a:solidFill>
                <a:srgbClr val="374557"/>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 name="Google Shape;693;p38"/>
          <p:cNvSpPr/>
          <p:nvPr/>
        </p:nvSpPr>
        <p:spPr>
          <a:xfrm>
            <a:off x="6078071" y="543131"/>
            <a:ext cx="937755" cy="913585"/>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 name="TextBox 4"/>
          <p:cNvSpPr txBox="1"/>
          <p:nvPr/>
        </p:nvSpPr>
        <p:spPr>
          <a:xfrm>
            <a:off x="1008530" y="1714664"/>
            <a:ext cx="7503458" cy="707886"/>
          </a:xfrm>
          <a:prstGeom prst="rect">
            <a:avLst/>
          </a:prstGeom>
          <a:noFill/>
        </p:spPr>
        <p:txBody>
          <a:bodyPr wrap="square" rtlCol="0">
            <a:spAutoFit/>
          </a:bodyPr>
          <a:lstStyle/>
          <a:p>
            <a:r>
              <a:rPr lang="vi-VN" sz="2000" dirty="0">
                <a:solidFill>
                  <a:schemeClr val="accent2">
                    <a:lumMod val="40000"/>
                    <a:lumOff val="60000"/>
                  </a:schemeClr>
                </a:solidFill>
                <a:latin typeface="Calibri Light" panose="020F0302020204030204"/>
              </a:rPr>
              <a:t>Để </a:t>
            </a:r>
            <a:r>
              <a:rPr lang="vi-VN" sz="2000" b="1" i="1" dirty="0">
                <a:solidFill>
                  <a:schemeClr val="accent2">
                    <a:lumMod val="40000"/>
                    <a:lumOff val="60000"/>
                  </a:schemeClr>
                </a:solidFill>
                <a:latin typeface="Calibri Light" panose="020F0302020204030204"/>
              </a:rPr>
              <a:t>tận dụng cơ hội</a:t>
            </a:r>
            <a:r>
              <a:rPr lang="vi-VN" sz="2000" dirty="0">
                <a:solidFill>
                  <a:schemeClr val="accent2">
                    <a:lumMod val="40000"/>
                    <a:lumOff val="60000"/>
                  </a:schemeClr>
                </a:solidFill>
                <a:latin typeface="Calibri Light" panose="020F0302020204030204"/>
              </a:rPr>
              <a:t>, </a:t>
            </a:r>
            <a:r>
              <a:rPr lang="vi-VN" sz="2000" b="1" i="1" dirty="0">
                <a:solidFill>
                  <a:schemeClr val="accent2">
                    <a:lumMod val="40000"/>
                    <a:lumOff val="60000"/>
                  </a:schemeClr>
                </a:solidFill>
                <a:latin typeface="Calibri Light" panose="020F0302020204030204"/>
              </a:rPr>
              <a:t>hạn chế thách thức</a:t>
            </a:r>
            <a:r>
              <a:rPr lang="vi-VN" sz="2000" dirty="0">
                <a:solidFill>
                  <a:schemeClr val="accent2">
                    <a:lumMod val="40000"/>
                    <a:lumOff val="60000"/>
                  </a:schemeClr>
                </a:solidFill>
                <a:latin typeface="Calibri Light" panose="020F0302020204030204"/>
              </a:rPr>
              <a:t> khi tham gia cuộc CMCN </a:t>
            </a:r>
            <a:r>
              <a:rPr lang="vi-VN" sz="2000" dirty="0" smtClean="0">
                <a:solidFill>
                  <a:schemeClr val="accent2">
                    <a:lumMod val="40000"/>
                    <a:lumOff val="60000"/>
                  </a:schemeClr>
                </a:solidFill>
                <a:latin typeface="Calibri Light" panose="020F0302020204030204"/>
              </a:rPr>
              <a:t>4.0</a:t>
            </a:r>
            <a:endParaRPr lang="en-US" sz="2000" dirty="0">
              <a:solidFill>
                <a:schemeClr val="accent2">
                  <a:lumMod val="40000"/>
                  <a:lumOff val="60000"/>
                </a:schemeClr>
              </a:solidFill>
              <a:latin typeface="Calibri Light" panose="020F0302020204030204"/>
            </a:endParaRPr>
          </a:p>
        </p:txBody>
      </p:sp>
      <p:sp>
        <p:nvSpPr>
          <p:cNvPr id="52" name="Right Arrow 51"/>
          <p:cNvSpPr/>
          <p:nvPr/>
        </p:nvSpPr>
        <p:spPr>
          <a:xfrm>
            <a:off x="946632" y="2422550"/>
            <a:ext cx="537883" cy="418833"/>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519518" y="2340969"/>
            <a:ext cx="6277653" cy="923330"/>
          </a:xfrm>
          <a:prstGeom prst="rect">
            <a:avLst/>
          </a:prstGeom>
          <a:noFill/>
        </p:spPr>
        <p:txBody>
          <a:bodyPr wrap="square" rtlCol="0">
            <a:spAutoFit/>
          </a:bodyPr>
          <a:lstStyle/>
          <a:p>
            <a:r>
              <a:rPr lang="vi-VN" dirty="0">
                <a:solidFill>
                  <a:schemeClr val="bg1"/>
                </a:solidFill>
                <a:latin typeface="Calibri Light" panose="020F0302020204030204"/>
              </a:rPr>
              <a:t>Việt Nam cần ban hành đồng bộ cơ chế, chính sách phát triển các ngành lĩnh vực liên quan đến CMCN 4.0</a:t>
            </a:r>
            <a:endParaRPr lang="en-US" dirty="0">
              <a:solidFill>
                <a:schemeClr val="bg1"/>
              </a:solidFill>
              <a:latin typeface="Calibri Light" panose="020F0302020204030204"/>
            </a:endParaRPr>
          </a:p>
          <a:p>
            <a:endParaRPr lang="en-US" dirty="0"/>
          </a:p>
        </p:txBody>
      </p:sp>
      <p:cxnSp>
        <p:nvCxnSpPr>
          <p:cNvPr id="90" name="Straight Connector 89"/>
          <p:cNvCxnSpPr/>
          <p:nvPr/>
        </p:nvCxnSpPr>
        <p:spPr>
          <a:xfrm flipH="1">
            <a:off x="1605865" y="3023263"/>
            <a:ext cx="5920946" cy="8232"/>
          </a:xfrm>
          <a:prstGeom prst="line">
            <a:avLst/>
          </a:prstGeom>
          <a:ln w="19050" cap="rnd">
            <a:solidFill>
              <a:srgbClr val="FFB7B9"/>
            </a:solidFill>
          </a:ln>
          <a:effectLst>
            <a:glow rad="127000">
              <a:srgbClr val="FF9966">
                <a:alpha val="29000"/>
              </a:srgb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5403594" y="3340305"/>
            <a:ext cx="6322241"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latin typeface="Calibri Light" panose="020F0302020204030204"/>
              </a:rPr>
              <a:t>C</a:t>
            </a:r>
            <a:r>
              <a:rPr lang="vi-VN" sz="2000" dirty="0" smtClean="0">
                <a:solidFill>
                  <a:schemeClr val="bg1"/>
                </a:solidFill>
                <a:latin typeface="Calibri Light" panose="020F0302020204030204"/>
              </a:rPr>
              <a:t>huyên </a:t>
            </a:r>
            <a:r>
              <a:rPr lang="vi-VN" sz="2000" dirty="0">
                <a:solidFill>
                  <a:schemeClr val="bg1"/>
                </a:solidFill>
                <a:latin typeface="Calibri Light" panose="020F0302020204030204"/>
              </a:rPr>
              <a:t>ngành Công nghệ tài chính ( Fintech ) đóng vai trò rất </a:t>
            </a:r>
            <a:r>
              <a:rPr lang="vi-VN" sz="2000" b="1" dirty="0">
                <a:solidFill>
                  <a:schemeClr val="bg1"/>
                </a:solidFill>
                <a:latin typeface="Calibri Light" panose="020F0302020204030204"/>
              </a:rPr>
              <a:t>quan trọng </a:t>
            </a:r>
            <a:r>
              <a:rPr lang="vi-VN" sz="2000" dirty="0">
                <a:solidFill>
                  <a:schemeClr val="bg1"/>
                </a:solidFill>
                <a:latin typeface="Calibri Light" panose="020F0302020204030204"/>
              </a:rPr>
              <a:t>trong tương </a:t>
            </a:r>
            <a:r>
              <a:rPr lang="vi-VN" sz="2000" dirty="0" smtClean="0">
                <a:solidFill>
                  <a:schemeClr val="bg1"/>
                </a:solidFill>
                <a:latin typeface="Calibri Light" panose="020F0302020204030204"/>
              </a:rPr>
              <a:t>lai</a:t>
            </a:r>
            <a:endParaRPr lang="en-US" sz="2000" dirty="0" smtClean="0">
              <a:solidFill>
                <a:schemeClr val="bg1"/>
              </a:solidFill>
              <a:latin typeface="Calibri Light" panose="020F0302020204030204"/>
            </a:endParaRPr>
          </a:p>
          <a:p>
            <a:pPr marL="342900" indent="-342900">
              <a:buFont typeface="Wingdings" panose="05000000000000000000" pitchFamily="2" charset="2"/>
              <a:buChar char="Ø"/>
            </a:pPr>
            <a:r>
              <a:rPr lang="en-US" sz="2000" dirty="0">
                <a:solidFill>
                  <a:schemeClr val="bg1"/>
                </a:solidFill>
                <a:latin typeface="Calibri Light" panose="020F0302020204030204"/>
              </a:rPr>
              <a:t>Đ</a:t>
            </a:r>
            <a:r>
              <a:rPr lang="vi-VN" sz="2000" dirty="0" smtClean="0">
                <a:solidFill>
                  <a:schemeClr val="bg1"/>
                </a:solidFill>
                <a:latin typeface="Calibri Light" panose="020F0302020204030204"/>
              </a:rPr>
              <a:t>ây </a:t>
            </a:r>
            <a:r>
              <a:rPr lang="vi-VN" sz="2000" dirty="0">
                <a:solidFill>
                  <a:schemeClr val="bg1"/>
                </a:solidFill>
                <a:latin typeface="Calibri Light" panose="020F0302020204030204"/>
              </a:rPr>
              <a:t>là chuyên ngành liên quan đến mảng tài chính hứa hẹn sẽ rất bùng nổ trong trong thời gian sắp tới điều này sẽ </a:t>
            </a:r>
            <a:r>
              <a:rPr lang="vi-VN" sz="2000" b="1" dirty="0">
                <a:solidFill>
                  <a:schemeClr val="bg1"/>
                </a:solidFill>
                <a:latin typeface="Calibri Light" panose="020F0302020204030204"/>
              </a:rPr>
              <a:t>thu hút một nguồn nhân lực </a:t>
            </a:r>
            <a:r>
              <a:rPr lang="vi-VN" sz="2000" b="1" dirty="0" smtClean="0">
                <a:solidFill>
                  <a:schemeClr val="bg1"/>
                </a:solidFill>
                <a:latin typeface="Calibri Light" panose="020F0302020204030204"/>
              </a:rPr>
              <a:t>lớn</a:t>
            </a:r>
            <a:endParaRPr lang="en-US" sz="2000" b="1" dirty="0" smtClean="0">
              <a:solidFill>
                <a:schemeClr val="bg1"/>
              </a:solidFill>
              <a:latin typeface="Calibri Light" panose="020F0302020204030204"/>
            </a:endParaRPr>
          </a:p>
          <a:p>
            <a:pPr marL="342900" indent="-342900">
              <a:buFont typeface="Wingdings" panose="05000000000000000000" pitchFamily="2" charset="2"/>
              <a:buChar char="Ø"/>
            </a:pPr>
            <a:r>
              <a:rPr lang="en-US" sz="2000" dirty="0">
                <a:solidFill>
                  <a:schemeClr val="bg1"/>
                </a:solidFill>
                <a:latin typeface="Calibri Light" panose="020F0302020204030204"/>
              </a:rPr>
              <a:t>C</a:t>
            </a:r>
            <a:r>
              <a:rPr lang="vi-VN" sz="2000" dirty="0" smtClean="0">
                <a:solidFill>
                  <a:schemeClr val="bg1"/>
                </a:solidFill>
                <a:latin typeface="Calibri Light" panose="020F0302020204030204"/>
              </a:rPr>
              <a:t>ơ </a:t>
            </a:r>
            <a:r>
              <a:rPr lang="vi-VN" sz="2000" dirty="0">
                <a:solidFill>
                  <a:schemeClr val="bg1"/>
                </a:solidFill>
                <a:latin typeface="Calibri Light" panose="020F0302020204030204"/>
              </a:rPr>
              <a:t>hội việc làm cũng sẽ rất rộng </a:t>
            </a:r>
            <a:r>
              <a:rPr lang="vi-VN" sz="2000" dirty="0" smtClean="0">
                <a:solidFill>
                  <a:schemeClr val="bg1"/>
                </a:solidFill>
                <a:latin typeface="Calibri Light" panose="020F0302020204030204"/>
              </a:rPr>
              <a:t>mở</a:t>
            </a:r>
            <a:endParaRPr lang="en-US" sz="2000" dirty="0" smtClean="0">
              <a:solidFill>
                <a:schemeClr val="bg1"/>
              </a:solidFill>
              <a:latin typeface="Calibri Light" panose="020F0302020204030204"/>
            </a:endParaRPr>
          </a:p>
          <a:p>
            <a:pPr marL="342900" indent="-342900">
              <a:buFont typeface="Wingdings" panose="05000000000000000000" pitchFamily="2" charset="2"/>
              <a:buChar char="Ø"/>
            </a:pPr>
            <a:r>
              <a:rPr lang="vi-VN" sz="2000" dirty="0" smtClean="0">
                <a:solidFill>
                  <a:schemeClr val="bg1"/>
                </a:solidFill>
                <a:latin typeface="Calibri Light" panose="020F0302020204030204"/>
              </a:rPr>
              <a:t>Việt </a:t>
            </a:r>
            <a:r>
              <a:rPr lang="vi-VN" sz="2000" dirty="0">
                <a:solidFill>
                  <a:schemeClr val="bg1"/>
                </a:solidFill>
                <a:latin typeface="Calibri Light" panose="020F0302020204030204"/>
              </a:rPr>
              <a:t>Nam </a:t>
            </a:r>
            <a:r>
              <a:rPr lang="vi-VN" sz="2000" dirty="0" smtClean="0">
                <a:solidFill>
                  <a:schemeClr val="bg1"/>
                </a:solidFill>
                <a:latin typeface="Calibri Light" panose="020F0302020204030204"/>
              </a:rPr>
              <a:t>đang </a:t>
            </a:r>
            <a:r>
              <a:rPr lang="vi-VN" sz="2000" dirty="0">
                <a:solidFill>
                  <a:schemeClr val="bg1"/>
                </a:solidFill>
                <a:latin typeface="Calibri Light" panose="020F0302020204030204"/>
              </a:rPr>
              <a:t>ngày càng phát triển ở các ứng </a:t>
            </a:r>
            <a:r>
              <a:rPr lang="vi-VN" sz="2000" dirty="0" smtClean="0">
                <a:solidFill>
                  <a:schemeClr val="bg1"/>
                </a:solidFill>
                <a:latin typeface="Calibri Light" panose="020F0302020204030204"/>
              </a:rPr>
              <a:t>dụng</a:t>
            </a:r>
            <a:r>
              <a:rPr lang="en-US" sz="2000" dirty="0" smtClean="0">
                <a:solidFill>
                  <a:schemeClr val="bg1"/>
                </a:solidFill>
                <a:latin typeface="Calibri Light" panose="020F0302020204030204"/>
              </a:rPr>
              <a:t>:</a:t>
            </a:r>
            <a:r>
              <a:rPr lang="vi-VN" sz="2000" dirty="0" smtClean="0">
                <a:solidFill>
                  <a:schemeClr val="bg1"/>
                </a:solidFill>
                <a:latin typeface="Calibri Light" panose="020F0302020204030204"/>
              </a:rPr>
              <a:t> </a:t>
            </a:r>
            <a:r>
              <a:rPr lang="vi-VN" sz="2000" b="1" i="1" dirty="0">
                <a:solidFill>
                  <a:schemeClr val="bg1"/>
                </a:solidFill>
                <a:latin typeface="Calibri Light" panose="020F0302020204030204"/>
              </a:rPr>
              <a:t>Hệ thống ví điện tử, Cho vay vốn, sàn mua bán chứng khoán, ứng dụng chuyển tiền…</a:t>
            </a:r>
            <a:endParaRPr lang="en-US" sz="2000" b="1" dirty="0">
              <a:solidFill>
                <a:schemeClr val="bg1"/>
              </a:solidFill>
              <a:latin typeface="Calibri Light" panose="020F0302020204030204"/>
            </a:endParaRPr>
          </a:p>
        </p:txBody>
      </p:sp>
      <p:pic>
        <p:nvPicPr>
          <p:cNvPr id="85" name="Picture 8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74106" y="486178"/>
            <a:ext cx="4139924" cy="2389254"/>
          </a:xfrm>
          <a:prstGeom prst="rect">
            <a:avLst/>
          </a:prstGeom>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286" y="3495247"/>
            <a:ext cx="4843356" cy="24339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130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8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arn(inVertical)">
                                      <p:cBhvr>
                                        <p:cTn id="27" dur="500"/>
                                        <p:tgtEl>
                                          <p:spTgt spid="5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barn(inVertical)">
                                      <p:cBhvr>
                                        <p:cTn id="30" dur="500"/>
                                        <p:tgtEl>
                                          <p:spTgt spid="53"/>
                                        </p:tgtEl>
                                      </p:cBhvr>
                                    </p:animEffect>
                                  </p:childTnLst>
                                </p:cTn>
                              </p:par>
                              <p:par>
                                <p:cTn id="31" presetID="16" presetClass="entr" presetSubtype="21"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animEffect transition="in" filter="barn(inVertical)">
                                      <p:cBhvr>
                                        <p:cTn id="33" dur="500"/>
                                        <p:tgtEl>
                                          <p:spTgt spid="90"/>
                                        </p:tgtEl>
                                      </p:cBhvr>
                                    </p:animEffect>
                                  </p:childTnLst>
                                </p:cTn>
                              </p:par>
                              <p:par>
                                <p:cTn id="34" presetID="16" presetClass="entr" presetSubtype="21" fill="hold"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barn(inVertical)">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animEffect transition="in" filter="fade">
                                      <p:cBhvr>
                                        <p:cTn id="43" dur="500"/>
                                        <p:tgtEl>
                                          <p:spTgt spid="84"/>
                                        </p:tgtEl>
                                      </p:cBhvr>
                                    </p:animEffect>
                                  </p:childTnLst>
                                </p:cTn>
                              </p:par>
                              <p:par>
                                <p:cTn id="44" presetID="10" presetClass="entr" presetSubtype="0"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fade">
                                      <p:cBhvr>
                                        <p:cTn id="46"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82" grpId="0" animBg="1"/>
      <p:bldP spid="5" grpId="0"/>
      <p:bldP spid="52" grpId="0" animBg="1"/>
      <p:bldP spid="53" grpId="0"/>
      <p:bldP spid="8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pic>
        <p:nvPicPr>
          <p:cNvPr id="106" name="Picture 105"/>
          <p:cNvPicPr>
            <a:picLocks noChangeAspect="1"/>
          </p:cNvPicPr>
          <p:nvPr/>
        </p:nvPicPr>
        <p:blipFill>
          <a:blip r:embed="rId2"/>
          <a:stretch>
            <a:fillRect/>
          </a:stretch>
        </p:blipFill>
        <p:spPr>
          <a:xfrm>
            <a:off x="8953875" y="-247799"/>
            <a:ext cx="2486195" cy="2486195"/>
          </a:xfrm>
          <a:prstGeom prst="rect">
            <a:avLst/>
          </a:prstGeom>
        </p:spPr>
      </p:pic>
      <p:cxnSp>
        <p:nvCxnSpPr>
          <p:cNvPr id="108" name="Straight Connector 107"/>
          <p:cNvCxnSpPr/>
          <p:nvPr/>
        </p:nvCxnSpPr>
        <p:spPr>
          <a:xfrm flipH="1">
            <a:off x="1387423" y="5972591"/>
            <a:ext cx="5497471" cy="0"/>
          </a:xfrm>
          <a:prstGeom prst="line">
            <a:avLst/>
          </a:prstGeom>
          <a:ln w="28575">
            <a:solidFill>
              <a:schemeClr val="accent1">
                <a:lumMod val="60000"/>
                <a:lumOff val="40000"/>
              </a:schemeClr>
            </a:solidFill>
            <a:prstDash val="sysDash"/>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995083" y="1776192"/>
            <a:ext cx="0" cy="4057590"/>
          </a:xfrm>
          <a:prstGeom prst="line">
            <a:avLst/>
          </a:prstGeom>
          <a:ln w="28575">
            <a:solidFill>
              <a:schemeClr val="accent1">
                <a:lumMod val="60000"/>
                <a:lumOff val="40000"/>
              </a:schemeClr>
            </a:solidFill>
            <a:prstDash val="sysDash"/>
          </a:ln>
          <a:effectLst>
            <a:glow rad="1397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145225" y="486551"/>
            <a:ext cx="7112845" cy="707886"/>
          </a:xfrm>
          <a:prstGeom prst="rect">
            <a:avLst/>
          </a:prstGeom>
          <a:noFill/>
        </p:spPr>
        <p:txBody>
          <a:bodyPr wrap="none" rtlCol="0">
            <a:spAutoFit/>
          </a:bodyPr>
          <a:lstStyle/>
          <a:p>
            <a:r>
              <a:rPr lang="en-US" sz="4000" spc="300" dirty="0" err="1">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hị</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trường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lao</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động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là</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gì</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121" name="TextBox 120"/>
          <p:cNvSpPr txBox="1"/>
          <p:nvPr/>
        </p:nvSpPr>
        <p:spPr>
          <a:xfrm>
            <a:off x="1415729" y="1859340"/>
            <a:ext cx="7082811" cy="1200329"/>
          </a:xfrm>
          <a:prstGeom prst="rect">
            <a:avLst/>
          </a:prstGeom>
          <a:noFill/>
        </p:spPr>
        <p:txBody>
          <a:bodyPr wrap="square" rtlCol="0">
            <a:spAutoFit/>
          </a:bodyPr>
          <a:lstStyle/>
          <a:p>
            <a:r>
              <a:rPr lang="en-US" sz="2400" dirty="0">
                <a:solidFill>
                  <a:schemeClr val="bg1"/>
                </a:solidFill>
                <a:latin typeface="Calibri Light" panose="020F0302020204030204"/>
              </a:rPr>
              <a:t>L</a:t>
            </a:r>
            <a:r>
              <a:rPr lang="vi-VN" sz="2400" dirty="0" smtClean="0">
                <a:solidFill>
                  <a:schemeClr val="bg1"/>
                </a:solidFill>
              </a:rPr>
              <a:t>à </a:t>
            </a:r>
            <a:r>
              <a:rPr lang="vi-VN" sz="2400" dirty="0">
                <a:solidFill>
                  <a:schemeClr val="bg1"/>
                </a:solidFill>
              </a:rPr>
              <a:t>nơi cung cấp sức lao động của những người có khả năng lao động và mong muốn được làm việc trong một địa phương hoặc một quốc gia cụ thể</a:t>
            </a:r>
            <a:endParaRPr lang="id-ID" sz="2400" spc="300" dirty="0">
              <a:solidFill>
                <a:schemeClr val="bg1"/>
              </a:solidFill>
              <a:latin typeface="Calibri Light" panose="020F0302020204030204"/>
            </a:endParaRPr>
          </a:p>
        </p:txBody>
      </p:sp>
      <p:sp>
        <p:nvSpPr>
          <p:cNvPr id="2" name="TextBox 1"/>
          <p:cNvSpPr txBox="1"/>
          <p:nvPr/>
        </p:nvSpPr>
        <p:spPr>
          <a:xfrm>
            <a:off x="1436316" y="3204822"/>
            <a:ext cx="4386261" cy="1200329"/>
          </a:xfrm>
          <a:prstGeom prst="rect">
            <a:avLst/>
          </a:prstGeom>
          <a:noFill/>
        </p:spPr>
        <p:txBody>
          <a:bodyPr wrap="square" rtlCol="0">
            <a:spAutoFit/>
          </a:bodyPr>
          <a:lstStyle/>
          <a:p>
            <a:r>
              <a:rPr lang="en-US" sz="2400" dirty="0">
                <a:solidFill>
                  <a:schemeClr val="bg1"/>
                </a:solidFill>
                <a:latin typeface="Calibri Light" panose="020F0302020204030204"/>
              </a:rPr>
              <a:t>L</a:t>
            </a:r>
            <a:r>
              <a:rPr lang="vi-VN" sz="2400" dirty="0" smtClean="0">
                <a:solidFill>
                  <a:schemeClr val="bg1"/>
                </a:solidFill>
              </a:rPr>
              <a:t>à </a:t>
            </a:r>
            <a:r>
              <a:rPr lang="vi-VN" sz="2400" dirty="0">
                <a:solidFill>
                  <a:schemeClr val="bg1"/>
                </a:solidFill>
              </a:rPr>
              <a:t>điều kiện cơ bản để lao động hợp lý và tổ chức lại sức lao động</a:t>
            </a:r>
            <a:endParaRPr lang="en-US" sz="2400" dirty="0">
              <a:solidFill>
                <a:schemeClr val="bg1"/>
              </a:solidFill>
              <a:latin typeface="Calibri Light" panose="020F0302020204030204"/>
            </a:endParaRPr>
          </a:p>
        </p:txBody>
      </p:sp>
      <p:pic>
        <p:nvPicPr>
          <p:cNvPr id="101" name="Google Shape;327;p39"/>
          <p:cNvPicPr preferRelativeResize="0"/>
          <p:nvPr/>
        </p:nvPicPr>
        <p:blipFill>
          <a:blip r:embed="rId3"/>
          <a:stretch>
            <a:fillRect/>
          </a:stretch>
        </p:blipFill>
        <p:spPr>
          <a:xfrm>
            <a:off x="7074568" y="2606489"/>
            <a:ext cx="4810670" cy="3799145"/>
          </a:xfrm>
          <a:prstGeom prst="rect">
            <a:avLst/>
          </a:prstGeom>
          <a:noFill/>
          <a:ln>
            <a:noFill/>
          </a:ln>
        </p:spPr>
      </p:pic>
      <p:sp>
        <p:nvSpPr>
          <p:cNvPr id="54" name="TextBox 53"/>
          <p:cNvSpPr txBox="1"/>
          <p:nvPr/>
        </p:nvSpPr>
        <p:spPr>
          <a:xfrm>
            <a:off x="2899129" y="4571982"/>
            <a:ext cx="3886200" cy="1569660"/>
          </a:xfrm>
          <a:prstGeom prst="rect">
            <a:avLst/>
          </a:prstGeom>
          <a:noFill/>
        </p:spPr>
        <p:txBody>
          <a:bodyPr wrap="square" rtlCol="0">
            <a:spAutoFit/>
          </a:bodyPr>
          <a:lstStyle/>
          <a:p>
            <a:r>
              <a:rPr lang="en-US" sz="2400" b="1" dirty="0" err="1">
                <a:solidFill>
                  <a:schemeClr val="accent2">
                    <a:lumMod val="40000"/>
                    <a:lumOff val="60000"/>
                  </a:schemeClr>
                </a:solidFill>
                <a:latin typeface="Calibri Light" panose="020F0302020204030204"/>
              </a:rPr>
              <a:t>Vd</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Các</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doanh</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nghiệp</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xí</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nghiệp</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nhà</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máy</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công</a:t>
            </a:r>
            <a:r>
              <a:rPr lang="en-US" sz="2400" dirty="0">
                <a:solidFill>
                  <a:schemeClr val="accent2">
                    <a:lumMod val="40000"/>
                    <a:lumOff val="60000"/>
                  </a:schemeClr>
                </a:solidFill>
                <a:latin typeface="Calibri Light" panose="020F0302020204030204"/>
              </a:rPr>
              <a:t> </a:t>
            </a:r>
            <a:r>
              <a:rPr lang="en-US" sz="2400" dirty="0" err="1">
                <a:solidFill>
                  <a:schemeClr val="accent2">
                    <a:lumMod val="40000"/>
                    <a:lumOff val="60000"/>
                  </a:schemeClr>
                </a:solidFill>
                <a:latin typeface="Calibri Light" panose="020F0302020204030204"/>
              </a:rPr>
              <a:t>ty</a:t>
            </a:r>
            <a:r>
              <a:rPr lang="en-US" sz="2400" dirty="0">
                <a:solidFill>
                  <a:schemeClr val="accent2">
                    <a:lumMod val="40000"/>
                    <a:lumOff val="60000"/>
                  </a:schemeClr>
                </a:solidFill>
                <a:latin typeface="Calibri Light" panose="020F0302020204030204"/>
              </a:rPr>
              <a:t>,...</a:t>
            </a:r>
            <a:endParaRPr lang="en-US" sz="2400" dirty="0">
              <a:solidFill>
                <a:schemeClr val="accent2">
                  <a:lumMod val="40000"/>
                  <a:lumOff val="60000"/>
                </a:schemeClr>
              </a:solidFill>
              <a:latin typeface="Calibri Light" panose="020F0302020204030204"/>
            </a:endParaRPr>
          </a:p>
          <a:p>
            <a:br>
              <a:rPr lang="en-US" sz="2400" dirty="0">
                <a:solidFill>
                  <a:schemeClr val="accent2">
                    <a:lumMod val="40000"/>
                    <a:lumOff val="60000"/>
                  </a:schemeClr>
                </a:solidFill>
                <a:latin typeface="Calibri Light" panose="020F0302020204030204"/>
              </a:rPr>
            </a:br>
            <a:endParaRPr lang="en-US" sz="2400" dirty="0">
              <a:solidFill>
                <a:schemeClr val="accent2">
                  <a:lumMod val="40000"/>
                  <a:lumOff val="60000"/>
                </a:schemeClr>
              </a:solidFill>
              <a:latin typeface="Calibri Light" panose="020F0302020204030204"/>
            </a:endParaRP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731" y="4653751"/>
            <a:ext cx="1449337" cy="911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22" presetClass="entr" presetSubtype="1" fill="hold" nodeType="withEffect">
                                  <p:stCondLst>
                                    <p:cond delay="1250"/>
                                  </p:stCondLst>
                                  <p:childTnLst>
                                    <p:set>
                                      <p:cBhvr>
                                        <p:cTn id="20" dur="1" fill="hold">
                                          <p:stCondLst>
                                            <p:cond delay="0"/>
                                          </p:stCondLst>
                                        </p:cTn>
                                        <p:tgtEl>
                                          <p:spTgt spid="109"/>
                                        </p:tgtEl>
                                        <p:attrNameLst>
                                          <p:attrName>style.visibility</p:attrName>
                                        </p:attrNameLst>
                                      </p:cBhvr>
                                      <p:to>
                                        <p:strVal val="visible"/>
                                      </p:to>
                                    </p:set>
                                    <p:animEffect transition="in" filter="wipe(up)">
                                      <p:cBhvr>
                                        <p:cTn id="21" dur="500"/>
                                        <p:tgtEl>
                                          <p:spTgt spid="109"/>
                                        </p:tgtEl>
                                      </p:cBhvr>
                                    </p:animEffect>
                                  </p:childTnLst>
                                </p:cTn>
                              </p:par>
                              <p:par>
                                <p:cTn id="22" presetID="22" presetClass="entr" presetSubtype="1" fill="hold" nodeType="withEffect">
                                  <p:stCondLst>
                                    <p:cond delay="1250"/>
                                  </p:stCondLst>
                                  <p:childTnLst>
                                    <p:set>
                                      <p:cBhvr>
                                        <p:cTn id="23" dur="1" fill="hold">
                                          <p:stCondLst>
                                            <p:cond delay="0"/>
                                          </p:stCondLst>
                                        </p:cTn>
                                        <p:tgtEl>
                                          <p:spTgt spid="108"/>
                                        </p:tgtEl>
                                        <p:attrNameLst>
                                          <p:attrName>style.visibility</p:attrName>
                                        </p:attrNameLst>
                                      </p:cBhvr>
                                      <p:to>
                                        <p:strVal val="visible"/>
                                      </p:to>
                                    </p:set>
                                    <p:animEffect transition="in" filter="wipe(up)">
                                      <p:cBhvr>
                                        <p:cTn id="24" dur="500"/>
                                        <p:tgtEl>
                                          <p:spTgt spid="10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21"/>
                                        </p:tgtEl>
                                        <p:attrNameLst>
                                          <p:attrName>style.visibility</p:attrName>
                                        </p:attrNameLst>
                                      </p:cBhvr>
                                      <p:to>
                                        <p:strVal val="visible"/>
                                      </p:to>
                                    </p:set>
                                    <p:anim calcmode="lin" valueType="num">
                                      <p:cBhvr>
                                        <p:cTn id="29" dur="500" fill="hold"/>
                                        <p:tgtEl>
                                          <p:spTgt spid="121"/>
                                        </p:tgtEl>
                                        <p:attrNameLst>
                                          <p:attrName>ppt_w</p:attrName>
                                        </p:attrNameLst>
                                      </p:cBhvr>
                                      <p:tavLst>
                                        <p:tav tm="0">
                                          <p:val>
                                            <p:fltVal val="0"/>
                                          </p:val>
                                        </p:tav>
                                        <p:tav tm="100000">
                                          <p:val>
                                            <p:strVal val="#ppt_w"/>
                                          </p:val>
                                        </p:tav>
                                      </p:tavLst>
                                    </p:anim>
                                    <p:anim calcmode="lin" valueType="num">
                                      <p:cBhvr>
                                        <p:cTn id="30" dur="500" fill="hold"/>
                                        <p:tgtEl>
                                          <p:spTgt spid="121"/>
                                        </p:tgtEl>
                                        <p:attrNameLst>
                                          <p:attrName>ppt_h</p:attrName>
                                        </p:attrNameLst>
                                      </p:cBhvr>
                                      <p:tavLst>
                                        <p:tav tm="0">
                                          <p:val>
                                            <p:fltVal val="0"/>
                                          </p:val>
                                        </p:tav>
                                        <p:tav tm="100000">
                                          <p:val>
                                            <p:strVal val="#ppt_h"/>
                                          </p:val>
                                        </p:tav>
                                      </p:tavLst>
                                    </p:anim>
                                    <p:animEffect transition="in" filter="fade">
                                      <p:cBhvr>
                                        <p:cTn id="31" dur="500"/>
                                        <p:tgtEl>
                                          <p:spTgt spid="1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3000"/>
                                  </p:stCondLst>
                                  <p:childTnLst>
                                    <p:set>
                                      <p:cBhvr>
                                        <p:cTn id="38" dur="1" fill="hold">
                                          <p:stCondLst>
                                            <p:cond delay="0"/>
                                          </p:stCondLst>
                                        </p:cTn>
                                        <p:tgtEl>
                                          <p:spTgt spid="54"/>
                                        </p:tgtEl>
                                        <p:attrNameLst>
                                          <p:attrName>style.visibility</p:attrName>
                                        </p:attrNameLst>
                                      </p:cBhvr>
                                      <p:to>
                                        <p:strVal val="visible"/>
                                      </p:to>
                                    </p:set>
                                    <p:animEffect transition="in" filter="wipe(down)">
                                      <p:cBhvr>
                                        <p:cTn id="39" dur="500"/>
                                        <p:tgtEl>
                                          <p:spTgt spid="54"/>
                                        </p:tgtEl>
                                      </p:cBhvr>
                                    </p:animEffect>
                                  </p:childTnLst>
                                </p:cTn>
                              </p:par>
                              <p:par>
                                <p:cTn id="40" presetID="22" presetClass="entr" presetSubtype="4" fill="hold" nodeType="withEffect">
                                  <p:stCondLst>
                                    <p:cond delay="3000"/>
                                  </p:stCondLst>
                                  <p:childTnLst>
                                    <p:set>
                                      <p:cBhvr>
                                        <p:cTn id="41" dur="1" fill="hold">
                                          <p:stCondLst>
                                            <p:cond delay="0"/>
                                          </p:stCondLst>
                                        </p:cTn>
                                        <p:tgtEl>
                                          <p:spTgt spid="82"/>
                                        </p:tgtEl>
                                        <p:attrNameLst>
                                          <p:attrName>style.visibility</p:attrName>
                                        </p:attrNameLst>
                                      </p:cBhvr>
                                      <p:to>
                                        <p:strVal val="visible"/>
                                      </p:to>
                                    </p:set>
                                    <p:animEffect transition="in" filter="wipe(down)">
                                      <p:cBhvr>
                                        <p:cTn id="4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121" grpId="0"/>
      <p:bldP spid="2"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a:off x="616430" y="1410710"/>
            <a:ext cx="2861675" cy="1195778"/>
          </a:xfrm>
          <a:prstGeom prst="homePlate">
            <a:avLst/>
          </a:prstGeom>
          <a:noFill/>
          <a:ln w="25400">
            <a:solidFill>
              <a:schemeClr val="bg1"/>
            </a:solidFill>
          </a:ln>
          <a:effectLst>
            <a:glow rad="139700">
              <a:schemeClr val="accent4">
                <a:satMod val="175000"/>
                <a:alpha val="40000"/>
              </a:scheme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Chevron 94"/>
          <p:cNvSpPr/>
          <p:nvPr/>
        </p:nvSpPr>
        <p:spPr>
          <a:xfrm>
            <a:off x="3296791" y="1423944"/>
            <a:ext cx="2861675" cy="1189757"/>
          </a:xfrm>
          <a:prstGeom prst="chevron">
            <a:avLst/>
          </a:prstGeom>
          <a:noFill/>
          <a:ln w="25400">
            <a:solidFill>
              <a:srgbClr val="FFE5E6"/>
            </a:solidFill>
          </a:ln>
          <a:effectLst>
            <a:glow rad="139700">
              <a:srgbClr val="FF0066">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6" name="Chevron 95"/>
          <p:cNvSpPr/>
          <p:nvPr/>
        </p:nvSpPr>
        <p:spPr>
          <a:xfrm flipH="1">
            <a:off x="8540016" y="2759108"/>
            <a:ext cx="2861675" cy="1189757"/>
          </a:xfrm>
          <a:prstGeom prst="chevron">
            <a:avLst/>
          </a:prstGeom>
          <a:noFill/>
          <a:ln w="25400">
            <a:solidFill>
              <a:schemeClr val="accent1">
                <a:lumMod val="20000"/>
                <a:lumOff val="80000"/>
              </a:schemeClr>
            </a:solidFill>
          </a:ln>
          <a:effectLst>
            <a:glow rad="139700">
              <a:srgbClr val="00B0F0">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97" name="Chevron 96"/>
          <p:cNvSpPr/>
          <p:nvPr/>
        </p:nvSpPr>
        <p:spPr>
          <a:xfrm flipH="1">
            <a:off x="5795713" y="2759108"/>
            <a:ext cx="2861675" cy="1189757"/>
          </a:xfrm>
          <a:prstGeom prst="chevron">
            <a:avLst/>
          </a:prstGeom>
          <a:noFill/>
          <a:ln w="25400">
            <a:solidFill>
              <a:schemeClr val="accent6">
                <a:lumMod val="20000"/>
                <a:lumOff val="80000"/>
              </a:schemeClr>
            </a:solidFill>
          </a:ln>
          <a:effectLst>
            <a:glow rad="139700">
              <a:srgbClr val="00FF00">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pic>
        <p:nvPicPr>
          <p:cNvPr id="106" name="Picture 105"/>
          <p:cNvPicPr>
            <a:picLocks noChangeAspect="1"/>
          </p:cNvPicPr>
          <p:nvPr/>
        </p:nvPicPr>
        <p:blipFill>
          <a:blip r:embed="rId2"/>
          <a:stretch>
            <a:fillRect/>
          </a:stretch>
        </p:blipFill>
        <p:spPr>
          <a:xfrm>
            <a:off x="8953875" y="-247799"/>
            <a:ext cx="2486195" cy="2486195"/>
          </a:xfrm>
          <a:prstGeom prst="rect">
            <a:avLst/>
          </a:prstGeom>
        </p:spPr>
      </p:pic>
      <p:sp>
        <p:nvSpPr>
          <p:cNvPr id="112" name="TextBox 111"/>
          <p:cNvSpPr txBox="1"/>
          <p:nvPr/>
        </p:nvSpPr>
        <p:spPr>
          <a:xfrm>
            <a:off x="1145225" y="486551"/>
            <a:ext cx="7608173" cy="707886"/>
          </a:xfrm>
          <a:prstGeom prst="rect">
            <a:avLst/>
          </a:prstGeom>
          <a:noFill/>
        </p:spPr>
        <p:txBody>
          <a:bodyPr wrap="none" rtlCol="0">
            <a:spAutoFit/>
          </a:bodyPr>
          <a:lstStyle/>
          <a:p>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Yêu</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cầu</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thị</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trường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lao</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động</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113" name="TextBox 112"/>
          <p:cNvSpPr txBox="1"/>
          <p:nvPr/>
        </p:nvSpPr>
        <p:spPr>
          <a:xfrm>
            <a:off x="815241" y="1464032"/>
            <a:ext cx="2048983" cy="1015663"/>
          </a:xfrm>
          <a:prstGeom prst="rect">
            <a:avLst/>
          </a:prstGeom>
          <a:noFill/>
        </p:spPr>
        <p:txBody>
          <a:bodyPr wrap="square" rtlCol="0">
            <a:spAutoFit/>
          </a:bodyPr>
          <a:lstStyle/>
          <a:p>
            <a:pPr algn="ctr"/>
            <a:r>
              <a:rPr lang="en-US" sz="2000" b="1" dirty="0" err="1">
                <a:solidFill>
                  <a:schemeClr val="bg1"/>
                </a:solidFill>
                <a:effectLst/>
                <a:latin typeface="+mj-lt"/>
              </a:rPr>
              <a:t>Kiến</a:t>
            </a:r>
            <a:r>
              <a:rPr lang="en-US" sz="2000" b="1" dirty="0">
                <a:solidFill>
                  <a:schemeClr val="bg1"/>
                </a:solidFill>
                <a:effectLst/>
                <a:latin typeface="+mj-lt"/>
              </a:rPr>
              <a:t> </a:t>
            </a:r>
            <a:r>
              <a:rPr lang="en-US" sz="2000" b="1" dirty="0" err="1">
                <a:solidFill>
                  <a:schemeClr val="bg1"/>
                </a:solidFill>
                <a:effectLst/>
                <a:latin typeface="+mj-lt"/>
              </a:rPr>
              <a:t>thức</a:t>
            </a:r>
            <a:r>
              <a:rPr lang="en-US" sz="2000" b="1" dirty="0">
                <a:solidFill>
                  <a:schemeClr val="bg1"/>
                </a:solidFill>
                <a:effectLst/>
                <a:latin typeface="+mj-lt"/>
              </a:rPr>
              <a:t> </a:t>
            </a:r>
            <a:r>
              <a:rPr lang="en-US" sz="2000" b="1" dirty="0" err="1">
                <a:solidFill>
                  <a:schemeClr val="bg1"/>
                </a:solidFill>
                <a:effectLst/>
                <a:latin typeface="+mj-lt"/>
              </a:rPr>
              <a:t>chung</a:t>
            </a:r>
            <a:r>
              <a:rPr lang="en-US" sz="2000" b="1" dirty="0">
                <a:solidFill>
                  <a:schemeClr val="bg1"/>
                </a:solidFill>
                <a:effectLst/>
                <a:latin typeface="+mj-lt"/>
              </a:rPr>
              <a:t> </a:t>
            </a:r>
            <a:r>
              <a:rPr lang="en-US" sz="2000" b="1" dirty="0" err="1">
                <a:solidFill>
                  <a:schemeClr val="bg1"/>
                </a:solidFill>
                <a:effectLst/>
                <a:latin typeface="+mj-lt"/>
              </a:rPr>
              <a:t>về</a:t>
            </a:r>
            <a:r>
              <a:rPr lang="en-US" sz="2000" b="1" dirty="0">
                <a:solidFill>
                  <a:schemeClr val="bg1"/>
                </a:solidFill>
                <a:effectLst/>
                <a:latin typeface="+mj-lt"/>
              </a:rPr>
              <a:t> </a:t>
            </a:r>
            <a:r>
              <a:rPr lang="en-US" sz="2000" b="1" dirty="0" err="1">
                <a:solidFill>
                  <a:schemeClr val="bg1"/>
                </a:solidFill>
                <a:effectLst/>
                <a:latin typeface="+mj-lt"/>
              </a:rPr>
              <a:t>kinh</a:t>
            </a:r>
            <a:r>
              <a:rPr lang="en-US" sz="2000" b="1" dirty="0">
                <a:solidFill>
                  <a:schemeClr val="bg1"/>
                </a:solidFill>
                <a:effectLst/>
                <a:latin typeface="+mj-lt"/>
              </a:rPr>
              <a:t> </a:t>
            </a:r>
            <a:r>
              <a:rPr lang="en-US" sz="2000" b="1" dirty="0" err="1">
                <a:solidFill>
                  <a:schemeClr val="bg1"/>
                </a:solidFill>
                <a:effectLst/>
                <a:latin typeface="+mj-lt"/>
              </a:rPr>
              <a:t>tế-xã</a:t>
            </a:r>
            <a:r>
              <a:rPr lang="en-US" sz="2000" b="1" dirty="0">
                <a:solidFill>
                  <a:schemeClr val="bg1"/>
                </a:solidFill>
                <a:effectLst/>
                <a:latin typeface="+mj-lt"/>
              </a:rPr>
              <a:t> </a:t>
            </a:r>
            <a:r>
              <a:rPr lang="en-US" sz="2000" b="1" dirty="0" err="1">
                <a:solidFill>
                  <a:schemeClr val="bg1"/>
                </a:solidFill>
                <a:effectLst/>
                <a:latin typeface="+mj-lt"/>
              </a:rPr>
              <a:t>hội</a:t>
            </a:r>
            <a:endParaRPr lang="id-ID" sz="2000" spc="300" dirty="0" smtClean="0">
              <a:solidFill>
                <a:schemeClr val="bg1"/>
              </a:solidFill>
              <a:effectLst/>
              <a:latin typeface="+mj-lt"/>
            </a:endParaRPr>
          </a:p>
        </p:txBody>
      </p:sp>
      <p:sp>
        <p:nvSpPr>
          <p:cNvPr id="115" name="TextBox 114"/>
          <p:cNvSpPr txBox="1"/>
          <p:nvPr/>
        </p:nvSpPr>
        <p:spPr>
          <a:xfrm>
            <a:off x="8953875" y="2815378"/>
            <a:ext cx="1736373" cy="1077218"/>
          </a:xfrm>
          <a:prstGeom prst="rect">
            <a:avLst/>
          </a:prstGeom>
          <a:noFill/>
        </p:spPr>
        <p:txBody>
          <a:bodyPr wrap="square" rtlCol="0">
            <a:spAutoFit/>
          </a:bodyPr>
          <a:lstStyle/>
          <a:p>
            <a:pPr algn="ctr"/>
            <a:r>
              <a:rPr lang="vi-VN" sz="1600" b="1" dirty="0">
                <a:solidFill>
                  <a:schemeClr val="bg1"/>
                </a:solidFill>
              </a:rPr>
              <a:t>Kỹ năng tư duy sáng tạo và khả năng nghiên cứu</a:t>
            </a:r>
            <a:endParaRPr lang="id-ID" sz="1600" spc="300" dirty="0">
              <a:solidFill>
                <a:schemeClr val="bg1"/>
              </a:solidFill>
              <a:effectLst>
                <a:glow rad="101600">
                  <a:srgbClr val="00B0F0">
                    <a:alpha val="40000"/>
                  </a:srgbClr>
                </a:glow>
                <a:outerShdw blurRad="317500" dist="177800" dir="2700000" algn="tl" rotWithShape="0">
                  <a:prstClr val="black">
                    <a:alpha val="40000"/>
                  </a:prstClr>
                </a:outerShdw>
              </a:effectLst>
              <a:latin typeface="Calibri Light" panose="020F0302020204030204" pitchFamily="34" charset="0"/>
            </a:endParaRPr>
          </a:p>
        </p:txBody>
      </p:sp>
      <p:sp>
        <p:nvSpPr>
          <p:cNvPr id="116" name="TextBox 115"/>
          <p:cNvSpPr txBox="1"/>
          <p:nvPr/>
        </p:nvSpPr>
        <p:spPr>
          <a:xfrm>
            <a:off x="6299095" y="3015966"/>
            <a:ext cx="1736373" cy="646331"/>
          </a:xfrm>
          <a:prstGeom prst="rect">
            <a:avLst/>
          </a:prstGeom>
          <a:noFill/>
        </p:spPr>
        <p:txBody>
          <a:bodyPr wrap="square" rtlCol="0">
            <a:spAutoFit/>
          </a:bodyPr>
          <a:lstStyle/>
          <a:p>
            <a:pPr algn="ctr"/>
            <a:r>
              <a:rPr lang="vi-VN" b="1" dirty="0">
                <a:solidFill>
                  <a:schemeClr val="bg1"/>
                </a:solidFill>
                <a:latin typeface="Calibri Light (Headings)"/>
              </a:rPr>
              <a:t>Kỹ năng giao tiếp</a:t>
            </a:r>
            <a:endParaRPr lang="id-ID" spc="300" dirty="0">
              <a:solidFill>
                <a:schemeClr val="bg1"/>
              </a:solidFill>
              <a:effectLst>
                <a:glow rad="101600">
                  <a:srgbClr val="00FF00">
                    <a:alpha val="40000"/>
                  </a:srgbClr>
                </a:glow>
                <a:outerShdw blurRad="317500" dist="177800" dir="2700000" algn="tl" rotWithShape="0">
                  <a:prstClr val="black">
                    <a:alpha val="40000"/>
                  </a:prstClr>
                </a:outerShdw>
              </a:effectLst>
              <a:latin typeface="Calibri Light (Headings)"/>
            </a:endParaRPr>
          </a:p>
        </p:txBody>
      </p:sp>
      <p:sp>
        <p:nvSpPr>
          <p:cNvPr id="121" name="TextBox 120"/>
          <p:cNvSpPr txBox="1"/>
          <p:nvPr/>
        </p:nvSpPr>
        <p:spPr>
          <a:xfrm>
            <a:off x="5859277" y="5566796"/>
            <a:ext cx="1878969" cy="1015663"/>
          </a:xfrm>
          <a:prstGeom prst="rect">
            <a:avLst/>
          </a:prstGeom>
          <a:noFill/>
        </p:spPr>
        <p:txBody>
          <a:bodyPr wrap="square" rtlCol="0">
            <a:spAutoFit/>
          </a:bodyPr>
          <a:lstStyle/>
          <a:p>
            <a:pPr algn="ctr"/>
            <a:r>
              <a:rPr lang="vi-VN" sz="2000" b="1" dirty="0">
                <a:solidFill>
                  <a:schemeClr val="bg1"/>
                </a:solidFill>
                <a:latin typeface="Calibri" panose="020F0502020204030204"/>
              </a:rPr>
              <a:t>Trách nhiệm cá nhân và cộng đồng</a:t>
            </a:r>
            <a:endParaRPr lang="id-ID" sz="2000" spc="300" dirty="0">
              <a:solidFill>
                <a:schemeClr val="bg1"/>
              </a:solidFill>
              <a:latin typeface="Calibri Light" panose="020F0302020204030204"/>
            </a:endParaRPr>
          </a:p>
        </p:txBody>
      </p:sp>
      <p:sp>
        <p:nvSpPr>
          <p:cNvPr id="3" name="TextBox 2"/>
          <p:cNvSpPr txBox="1"/>
          <p:nvPr/>
        </p:nvSpPr>
        <p:spPr>
          <a:xfrm>
            <a:off x="3656746" y="1542188"/>
            <a:ext cx="2138967" cy="923330"/>
          </a:xfrm>
          <a:prstGeom prst="rect">
            <a:avLst/>
          </a:prstGeom>
          <a:noFill/>
        </p:spPr>
        <p:txBody>
          <a:bodyPr wrap="square" rtlCol="0">
            <a:spAutoFit/>
          </a:bodyPr>
          <a:lstStyle/>
          <a:p>
            <a:pPr algn="ctr"/>
            <a:r>
              <a:rPr lang="en-US" b="1" dirty="0" err="1">
                <a:solidFill>
                  <a:schemeClr val="bg1"/>
                </a:solidFill>
                <a:effectLst/>
                <a:latin typeface="Calibri Light (Headings)"/>
              </a:rPr>
              <a:t>Kiến</a:t>
            </a:r>
            <a:r>
              <a:rPr lang="en-US" b="1" dirty="0">
                <a:solidFill>
                  <a:schemeClr val="bg1"/>
                </a:solidFill>
                <a:effectLst/>
                <a:latin typeface="Calibri Light (Headings)"/>
              </a:rPr>
              <a:t> </a:t>
            </a:r>
            <a:r>
              <a:rPr lang="en-US" b="1" dirty="0" err="1">
                <a:solidFill>
                  <a:schemeClr val="bg1"/>
                </a:solidFill>
                <a:effectLst/>
                <a:latin typeface="Calibri Light (Headings)"/>
              </a:rPr>
              <a:t>thức</a:t>
            </a:r>
            <a:r>
              <a:rPr lang="en-US" b="1" dirty="0">
                <a:solidFill>
                  <a:schemeClr val="bg1"/>
                </a:solidFill>
                <a:effectLst/>
                <a:latin typeface="Calibri Light (Headings)"/>
              </a:rPr>
              <a:t> </a:t>
            </a:r>
            <a:r>
              <a:rPr lang="en-US" b="1" dirty="0" err="1">
                <a:solidFill>
                  <a:schemeClr val="bg1"/>
                </a:solidFill>
                <a:effectLst/>
                <a:latin typeface="Calibri Light (Headings)"/>
              </a:rPr>
              <a:t>chuyên</a:t>
            </a:r>
            <a:r>
              <a:rPr lang="en-US" b="1" dirty="0">
                <a:solidFill>
                  <a:schemeClr val="bg1"/>
                </a:solidFill>
                <a:effectLst/>
                <a:latin typeface="Calibri Light (Headings)"/>
              </a:rPr>
              <a:t> </a:t>
            </a:r>
            <a:r>
              <a:rPr lang="en-US" b="1" dirty="0" err="1">
                <a:solidFill>
                  <a:schemeClr val="bg1"/>
                </a:solidFill>
                <a:effectLst/>
                <a:latin typeface="Calibri Light (Headings)"/>
              </a:rPr>
              <a:t>môn</a:t>
            </a:r>
            <a:r>
              <a:rPr lang="en-US" b="1" dirty="0">
                <a:solidFill>
                  <a:schemeClr val="bg1"/>
                </a:solidFill>
                <a:effectLst/>
                <a:latin typeface="Calibri Light (Headings)"/>
              </a:rPr>
              <a:t> </a:t>
            </a:r>
            <a:r>
              <a:rPr lang="en-US" b="1" dirty="0" err="1">
                <a:solidFill>
                  <a:schemeClr val="bg1"/>
                </a:solidFill>
                <a:effectLst/>
                <a:latin typeface="Calibri Light (Headings)"/>
              </a:rPr>
              <a:t>sâu</a:t>
            </a:r>
            <a:r>
              <a:rPr lang="en-US" b="1" dirty="0">
                <a:solidFill>
                  <a:schemeClr val="bg1"/>
                </a:solidFill>
                <a:effectLst/>
                <a:latin typeface="Calibri Light (Headings)"/>
              </a:rPr>
              <a:t> </a:t>
            </a:r>
            <a:r>
              <a:rPr lang="en-US" b="1" dirty="0" err="1">
                <a:solidFill>
                  <a:schemeClr val="bg1"/>
                </a:solidFill>
                <a:effectLst/>
                <a:latin typeface="Calibri Light (Headings)"/>
              </a:rPr>
              <a:t>về</a:t>
            </a:r>
            <a:r>
              <a:rPr lang="en-US" b="1" dirty="0">
                <a:solidFill>
                  <a:schemeClr val="bg1"/>
                </a:solidFill>
                <a:effectLst/>
                <a:latin typeface="Calibri Light (Headings)"/>
              </a:rPr>
              <a:t> </a:t>
            </a:r>
            <a:r>
              <a:rPr lang="en-US" b="1" dirty="0" err="1">
                <a:solidFill>
                  <a:schemeClr val="bg1"/>
                </a:solidFill>
                <a:effectLst/>
                <a:latin typeface="Calibri Light (Headings)"/>
              </a:rPr>
              <a:t>Tài</a:t>
            </a:r>
            <a:r>
              <a:rPr lang="en-US" b="1" dirty="0">
                <a:solidFill>
                  <a:schemeClr val="bg1"/>
                </a:solidFill>
                <a:effectLst/>
                <a:latin typeface="Calibri Light (Headings)"/>
              </a:rPr>
              <a:t> </a:t>
            </a:r>
            <a:r>
              <a:rPr lang="en-US" b="1" dirty="0" err="1">
                <a:solidFill>
                  <a:schemeClr val="bg1"/>
                </a:solidFill>
                <a:effectLst/>
                <a:latin typeface="Calibri Light (Headings)"/>
              </a:rPr>
              <a:t>chính</a:t>
            </a:r>
            <a:endParaRPr lang="en-US" dirty="0">
              <a:solidFill>
                <a:schemeClr val="bg1"/>
              </a:solidFill>
              <a:effectLst/>
              <a:latin typeface="Calibri Light (Headings)"/>
            </a:endParaRPr>
          </a:p>
        </p:txBody>
      </p:sp>
      <p:sp>
        <p:nvSpPr>
          <p:cNvPr id="98" name="Chevron 97"/>
          <p:cNvSpPr/>
          <p:nvPr/>
        </p:nvSpPr>
        <p:spPr>
          <a:xfrm>
            <a:off x="3295393" y="4106143"/>
            <a:ext cx="2861675" cy="1189757"/>
          </a:xfrm>
          <a:prstGeom prst="chevron">
            <a:avLst/>
          </a:prstGeom>
          <a:noFill/>
          <a:ln w="25400">
            <a:solidFill>
              <a:schemeClr val="accent6">
                <a:lumMod val="20000"/>
                <a:lumOff val="80000"/>
              </a:schemeClr>
            </a:solidFill>
          </a:ln>
          <a:effectLst>
            <a:glow rad="139700">
              <a:srgbClr val="00FF00">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01" name="Chevron 100"/>
          <p:cNvSpPr/>
          <p:nvPr/>
        </p:nvSpPr>
        <p:spPr>
          <a:xfrm flipH="1">
            <a:off x="3128919" y="2759107"/>
            <a:ext cx="2861675" cy="1189757"/>
          </a:xfrm>
          <a:prstGeom prst="chevron">
            <a:avLst/>
          </a:prstGeom>
          <a:noFill/>
          <a:ln w="25400">
            <a:solidFill>
              <a:schemeClr val="accent1">
                <a:lumMod val="20000"/>
                <a:lumOff val="80000"/>
              </a:schemeClr>
            </a:solidFill>
          </a:ln>
          <a:effectLst>
            <a:glow rad="139700">
              <a:srgbClr val="00B0F0">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4" name="TextBox 3"/>
          <p:cNvSpPr txBox="1"/>
          <p:nvPr/>
        </p:nvSpPr>
        <p:spPr>
          <a:xfrm>
            <a:off x="3554505" y="2875430"/>
            <a:ext cx="1873625" cy="923330"/>
          </a:xfrm>
          <a:prstGeom prst="rect">
            <a:avLst/>
          </a:prstGeom>
          <a:noFill/>
        </p:spPr>
        <p:txBody>
          <a:bodyPr wrap="square" rtlCol="0">
            <a:spAutoFit/>
          </a:bodyPr>
          <a:lstStyle/>
          <a:p>
            <a:pPr algn="ctr"/>
            <a:r>
              <a:rPr lang="vi-VN" b="1" dirty="0">
                <a:solidFill>
                  <a:schemeClr val="bg1"/>
                </a:solidFill>
                <a:latin typeface="Calibri Light (Headings)"/>
              </a:rPr>
              <a:t>Kỹ năng làm việc nhóm, hợp tác</a:t>
            </a:r>
            <a:endParaRPr lang="en-US" dirty="0">
              <a:solidFill>
                <a:schemeClr val="bg1"/>
              </a:solidFill>
              <a:latin typeface="Calibri Light (Headings)"/>
            </a:endParaRPr>
          </a:p>
        </p:txBody>
      </p:sp>
      <p:sp>
        <p:nvSpPr>
          <p:cNvPr id="102" name="Pentagon 101"/>
          <p:cNvSpPr/>
          <p:nvPr/>
        </p:nvSpPr>
        <p:spPr>
          <a:xfrm>
            <a:off x="616429" y="4095808"/>
            <a:ext cx="2861675" cy="1189757"/>
          </a:xfrm>
          <a:prstGeom prst="homePlate">
            <a:avLst/>
          </a:prstGeom>
          <a:noFill/>
          <a:ln w="25400">
            <a:solidFill>
              <a:schemeClr val="bg1"/>
            </a:solidFill>
          </a:ln>
          <a:effectLst>
            <a:glow rad="139700">
              <a:schemeClr val="accent4">
                <a:satMod val="175000"/>
                <a:alpha val="40000"/>
              </a:scheme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1121162" y="4320197"/>
            <a:ext cx="1614763" cy="707886"/>
          </a:xfrm>
          <a:prstGeom prst="rect">
            <a:avLst/>
          </a:prstGeom>
          <a:noFill/>
        </p:spPr>
        <p:txBody>
          <a:bodyPr wrap="square" rtlCol="0">
            <a:spAutoFit/>
          </a:bodyPr>
          <a:lstStyle/>
          <a:p>
            <a:r>
              <a:rPr lang="vi-VN" sz="2000" b="1" dirty="0">
                <a:solidFill>
                  <a:schemeClr val="bg1"/>
                </a:solidFill>
                <a:latin typeface="Calibri Light (Headings)"/>
              </a:rPr>
              <a:t>Khả năng hội nhập</a:t>
            </a:r>
            <a:endParaRPr lang="en-US" sz="2000" dirty="0">
              <a:solidFill>
                <a:schemeClr val="bg1"/>
              </a:solidFill>
              <a:latin typeface="Calibri Light (Headings)"/>
            </a:endParaRPr>
          </a:p>
        </p:txBody>
      </p:sp>
      <p:sp>
        <p:nvSpPr>
          <p:cNvPr id="6" name="TextBox 5"/>
          <p:cNvSpPr txBox="1"/>
          <p:nvPr/>
        </p:nvSpPr>
        <p:spPr>
          <a:xfrm>
            <a:off x="3867937" y="4234824"/>
            <a:ext cx="1815640" cy="1015663"/>
          </a:xfrm>
          <a:prstGeom prst="rect">
            <a:avLst/>
          </a:prstGeom>
          <a:noFill/>
        </p:spPr>
        <p:txBody>
          <a:bodyPr wrap="square" rtlCol="0">
            <a:spAutoFit/>
          </a:bodyPr>
          <a:lstStyle/>
          <a:p>
            <a:pPr algn="ctr"/>
            <a:r>
              <a:rPr lang="vi-VN" sz="2000" b="1" dirty="0">
                <a:solidFill>
                  <a:schemeClr val="bg1"/>
                </a:solidFill>
              </a:rPr>
              <a:t>Khả năng học tập suốt đời</a:t>
            </a:r>
            <a:endParaRPr lang="en-US" sz="2000" dirty="0">
              <a:solidFill>
                <a:schemeClr val="bg1"/>
              </a:solidFill>
            </a:endParaRPr>
          </a:p>
        </p:txBody>
      </p:sp>
      <p:sp>
        <p:nvSpPr>
          <p:cNvPr id="103" name="Chevron 102"/>
          <p:cNvSpPr/>
          <p:nvPr/>
        </p:nvSpPr>
        <p:spPr>
          <a:xfrm flipH="1">
            <a:off x="5367925" y="5477794"/>
            <a:ext cx="2861675" cy="1189757"/>
          </a:xfrm>
          <a:prstGeom prst="chevron">
            <a:avLst/>
          </a:prstGeom>
          <a:noFill/>
          <a:ln w="25400">
            <a:solidFill>
              <a:srgbClr val="FFE5E6"/>
            </a:solidFill>
          </a:ln>
          <a:effectLst>
            <a:glow rad="139700">
              <a:srgbClr val="FF0066">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105" name="Chevron 104"/>
          <p:cNvSpPr/>
          <p:nvPr/>
        </p:nvSpPr>
        <p:spPr>
          <a:xfrm flipH="1">
            <a:off x="2769529" y="5461466"/>
            <a:ext cx="2861675" cy="1189757"/>
          </a:xfrm>
          <a:prstGeom prst="chevron">
            <a:avLst/>
          </a:prstGeom>
          <a:noFill/>
          <a:ln w="25400">
            <a:solidFill>
              <a:schemeClr val="accent1">
                <a:lumMod val="20000"/>
                <a:lumOff val="80000"/>
              </a:schemeClr>
            </a:solidFill>
          </a:ln>
          <a:effectLst>
            <a:glow rad="139700">
              <a:srgbClr val="00B0F0">
                <a:alpha val="40000"/>
              </a:srgbClr>
            </a:glow>
            <a:outerShdw blurRad="38100"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 name="TextBox 1"/>
          <p:cNvSpPr txBox="1"/>
          <p:nvPr/>
        </p:nvSpPr>
        <p:spPr>
          <a:xfrm>
            <a:off x="3375804" y="5548512"/>
            <a:ext cx="1535710" cy="1015663"/>
          </a:xfrm>
          <a:prstGeom prst="rect">
            <a:avLst/>
          </a:prstGeom>
          <a:noFill/>
        </p:spPr>
        <p:txBody>
          <a:bodyPr wrap="square" rtlCol="0">
            <a:spAutoFit/>
          </a:bodyPr>
          <a:lstStyle/>
          <a:p>
            <a:pPr algn="ctr"/>
            <a:r>
              <a:rPr lang="vi-VN" sz="2000" b="1" dirty="0">
                <a:solidFill>
                  <a:schemeClr val="bg1"/>
                </a:solidFill>
              </a:rPr>
              <a:t>Có phẩm chất đạo đức</a:t>
            </a:r>
            <a:endParaRPr lang="en-US" sz="2000" dirty="0">
              <a:solidFill>
                <a:schemeClr val="bg1"/>
              </a:solidFill>
            </a:endParaRPr>
          </a:p>
        </p:txBody>
      </p:sp>
      <p:pic>
        <p:nvPicPr>
          <p:cNvPr id="111" name="Google Shape;331;p39"/>
          <p:cNvPicPr preferRelativeResize="0"/>
          <p:nvPr/>
        </p:nvPicPr>
        <p:blipFill>
          <a:blip r:embed="rId3"/>
          <a:stretch>
            <a:fillRect/>
          </a:stretch>
        </p:blipFill>
        <p:spPr>
          <a:xfrm>
            <a:off x="8611497" y="4140048"/>
            <a:ext cx="3335152" cy="244241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1000"/>
                                        <p:tgtEl>
                                          <p:spTgt spid="94"/>
                                        </p:tgtEl>
                                      </p:cBhvr>
                                    </p:animEffect>
                                    <p:anim calcmode="lin" valueType="num">
                                      <p:cBhvr>
                                        <p:cTn id="24" dur="1000" fill="hold"/>
                                        <p:tgtEl>
                                          <p:spTgt spid="94"/>
                                        </p:tgtEl>
                                        <p:attrNameLst>
                                          <p:attrName>ppt_x</p:attrName>
                                        </p:attrNameLst>
                                      </p:cBhvr>
                                      <p:tavLst>
                                        <p:tav tm="0">
                                          <p:val>
                                            <p:strVal val="#ppt_x"/>
                                          </p:val>
                                        </p:tav>
                                        <p:tav tm="100000">
                                          <p:val>
                                            <p:strVal val="#ppt_x"/>
                                          </p:val>
                                        </p:tav>
                                      </p:tavLst>
                                    </p:anim>
                                    <p:anim calcmode="lin" valueType="num">
                                      <p:cBhvr>
                                        <p:cTn id="25" dur="1000" fill="hold"/>
                                        <p:tgtEl>
                                          <p:spTgt spid="94"/>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500"/>
                                  </p:stCondLst>
                                  <p:childTnLst>
                                    <p:set>
                                      <p:cBhvr>
                                        <p:cTn id="27" dur="1" fill="hold">
                                          <p:stCondLst>
                                            <p:cond delay="0"/>
                                          </p:stCondLst>
                                        </p:cTn>
                                        <p:tgtEl>
                                          <p:spTgt spid="113"/>
                                        </p:tgtEl>
                                        <p:attrNameLst>
                                          <p:attrName>style.visibility</p:attrName>
                                        </p:attrNameLst>
                                      </p:cBhvr>
                                      <p:to>
                                        <p:strVal val="visible"/>
                                      </p:to>
                                    </p:set>
                                    <p:animEffect transition="in" filter="fade">
                                      <p:cBhvr>
                                        <p:cTn id="28" dur="1000"/>
                                        <p:tgtEl>
                                          <p:spTgt spid="113"/>
                                        </p:tgtEl>
                                      </p:cBhvr>
                                    </p:animEffect>
                                    <p:anim calcmode="lin" valueType="num">
                                      <p:cBhvr>
                                        <p:cTn id="29" dur="1000" fill="hold"/>
                                        <p:tgtEl>
                                          <p:spTgt spid="113"/>
                                        </p:tgtEl>
                                        <p:attrNameLst>
                                          <p:attrName>ppt_x</p:attrName>
                                        </p:attrNameLst>
                                      </p:cBhvr>
                                      <p:tavLst>
                                        <p:tav tm="0">
                                          <p:val>
                                            <p:strVal val="#ppt_x"/>
                                          </p:val>
                                        </p:tav>
                                        <p:tav tm="100000">
                                          <p:val>
                                            <p:strVal val="#ppt_x"/>
                                          </p:val>
                                        </p:tav>
                                      </p:tavLst>
                                    </p:anim>
                                    <p:anim calcmode="lin" valueType="num">
                                      <p:cBhvr>
                                        <p:cTn id="30" dur="1000" fill="hold"/>
                                        <p:tgtEl>
                                          <p:spTgt spid="113"/>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50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1000"/>
                                        <p:tgtEl>
                                          <p:spTgt spid="95"/>
                                        </p:tgtEl>
                                      </p:cBhvr>
                                    </p:animEffect>
                                    <p:anim calcmode="lin" valueType="num">
                                      <p:cBhvr>
                                        <p:cTn id="34" dur="1000" fill="hold"/>
                                        <p:tgtEl>
                                          <p:spTgt spid="95"/>
                                        </p:tgtEl>
                                        <p:attrNameLst>
                                          <p:attrName>ppt_x</p:attrName>
                                        </p:attrNameLst>
                                      </p:cBhvr>
                                      <p:tavLst>
                                        <p:tav tm="0">
                                          <p:val>
                                            <p:strVal val="#ppt_x"/>
                                          </p:val>
                                        </p:tav>
                                        <p:tav tm="100000">
                                          <p:val>
                                            <p:strVal val="#ppt_x"/>
                                          </p:val>
                                        </p:tav>
                                      </p:tavLst>
                                    </p:anim>
                                    <p:anim calcmode="lin" valueType="num">
                                      <p:cBhvr>
                                        <p:cTn id="35" dur="1000" fill="hold"/>
                                        <p:tgtEl>
                                          <p:spTgt spid="95"/>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5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275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1000"/>
                                        <p:tgtEl>
                                          <p:spTgt spid="115"/>
                                        </p:tgtEl>
                                      </p:cBhvr>
                                    </p:animEffect>
                                    <p:anim calcmode="lin" valueType="num">
                                      <p:cBhvr>
                                        <p:cTn id="44" dur="1000" fill="hold"/>
                                        <p:tgtEl>
                                          <p:spTgt spid="115"/>
                                        </p:tgtEl>
                                        <p:attrNameLst>
                                          <p:attrName>ppt_x</p:attrName>
                                        </p:attrNameLst>
                                      </p:cBhvr>
                                      <p:tavLst>
                                        <p:tav tm="0">
                                          <p:val>
                                            <p:strVal val="#ppt_x"/>
                                          </p:val>
                                        </p:tav>
                                        <p:tav tm="100000">
                                          <p:val>
                                            <p:strVal val="#ppt_x"/>
                                          </p:val>
                                        </p:tav>
                                      </p:tavLst>
                                    </p:anim>
                                    <p:anim calcmode="lin" valueType="num">
                                      <p:cBhvr>
                                        <p:cTn id="45" dur="1000" fill="hold"/>
                                        <p:tgtEl>
                                          <p:spTgt spid="115"/>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75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1000"/>
                                        <p:tgtEl>
                                          <p:spTgt spid="96"/>
                                        </p:tgtEl>
                                      </p:cBhvr>
                                    </p:animEffect>
                                    <p:anim calcmode="lin" valueType="num">
                                      <p:cBhvr>
                                        <p:cTn id="49" dur="1000" fill="hold"/>
                                        <p:tgtEl>
                                          <p:spTgt spid="96"/>
                                        </p:tgtEl>
                                        <p:attrNameLst>
                                          <p:attrName>ppt_x</p:attrName>
                                        </p:attrNameLst>
                                      </p:cBhvr>
                                      <p:tavLst>
                                        <p:tav tm="0">
                                          <p:val>
                                            <p:strVal val="#ppt_x"/>
                                          </p:val>
                                        </p:tav>
                                        <p:tav tm="100000">
                                          <p:val>
                                            <p:strVal val="#ppt_x"/>
                                          </p:val>
                                        </p:tav>
                                      </p:tavLst>
                                    </p:anim>
                                    <p:anim calcmode="lin" valueType="num">
                                      <p:cBhvr>
                                        <p:cTn id="50" dur="1000" fill="hold"/>
                                        <p:tgtEl>
                                          <p:spTgt spid="96"/>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2750"/>
                                  </p:stCondLst>
                                  <p:childTnLst>
                                    <p:set>
                                      <p:cBhvr>
                                        <p:cTn id="52" dur="1" fill="hold">
                                          <p:stCondLst>
                                            <p:cond delay="0"/>
                                          </p:stCondLst>
                                        </p:cTn>
                                        <p:tgtEl>
                                          <p:spTgt spid="116"/>
                                        </p:tgtEl>
                                        <p:attrNameLst>
                                          <p:attrName>style.visibility</p:attrName>
                                        </p:attrNameLst>
                                      </p:cBhvr>
                                      <p:to>
                                        <p:strVal val="visible"/>
                                      </p:to>
                                    </p:set>
                                    <p:animEffect transition="in" filter="fade">
                                      <p:cBhvr>
                                        <p:cTn id="53" dur="1000"/>
                                        <p:tgtEl>
                                          <p:spTgt spid="116"/>
                                        </p:tgtEl>
                                      </p:cBhvr>
                                    </p:animEffect>
                                    <p:anim calcmode="lin" valueType="num">
                                      <p:cBhvr>
                                        <p:cTn id="54" dur="1000" fill="hold"/>
                                        <p:tgtEl>
                                          <p:spTgt spid="116"/>
                                        </p:tgtEl>
                                        <p:attrNameLst>
                                          <p:attrName>ppt_x</p:attrName>
                                        </p:attrNameLst>
                                      </p:cBhvr>
                                      <p:tavLst>
                                        <p:tav tm="0">
                                          <p:val>
                                            <p:strVal val="#ppt_x"/>
                                          </p:val>
                                        </p:tav>
                                        <p:tav tm="100000">
                                          <p:val>
                                            <p:strVal val="#ppt_x"/>
                                          </p:val>
                                        </p:tav>
                                      </p:tavLst>
                                    </p:anim>
                                    <p:anim calcmode="lin" valueType="num">
                                      <p:cBhvr>
                                        <p:cTn id="55" dur="1000" fill="hold"/>
                                        <p:tgtEl>
                                          <p:spTgt spid="116"/>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27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1000"/>
                                        <p:tgtEl>
                                          <p:spTgt spid="97"/>
                                        </p:tgtEl>
                                      </p:cBhvr>
                                    </p:animEffect>
                                    <p:anim calcmode="lin" valueType="num">
                                      <p:cBhvr>
                                        <p:cTn id="59" dur="1000" fill="hold"/>
                                        <p:tgtEl>
                                          <p:spTgt spid="97"/>
                                        </p:tgtEl>
                                        <p:attrNameLst>
                                          <p:attrName>ppt_x</p:attrName>
                                        </p:attrNameLst>
                                      </p:cBhvr>
                                      <p:tavLst>
                                        <p:tav tm="0">
                                          <p:val>
                                            <p:strVal val="#ppt_x"/>
                                          </p:val>
                                        </p:tav>
                                        <p:tav tm="100000">
                                          <p:val>
                                            <p:strVal val="#ppt_x"/>
                                          </p:val>
                                        </p:tav>
                                      </p:tavLst>
                                    </p:anim>
                                    <p:anim calcmode="lin" valueType="num">
                                      <p:cBhvr>
                                        <p:cTn id="60" dur="1000" fill="hold"/>
                                        <p:tgtEl>
                                          <p:spTgt spid="97"/>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4750"/>
                                  </p:stCondLst>
                                  <p:childTnLst>
                                    <p:set>
                                      <p:cBhvr>
                                        <p:cTn id="62" dur="1" fill="hold">
                                          <p:stCondLst>
                                            <p:cond delay="0"/>
                                          </p:stCondLst>
                                        </p:cTn>
                                        <p:tgtEl>
                                          <p:spTgt spid="121"/>
                                        </p:tgtEl>
                                        <p:attrNameLst>
                                          <p:attrName>style.visibility</p:attrName>
                                        </p:attrNameLst>
                                      </p:cBhvr>
                                      <p:to>
                                        <p:strVal val="visible"/>
                                      </p:to>
                                    </p:set>
                                    <p:animEffect transition="in" filter="fade">
                                      <p:cBhvr>
                                        <p:cTn id="63" dur="1000"/>
                                        <p:tgtEl>
                                          <p:spTgt spid="121"/>
                                        </p:tgtEl>
                                      </p:cBhvr>
                                    </p:animEffect>
                                    <p:anim calcmode="lin" valueType="num">
                                      <p:cBhvr>
                                        <p:cTn id="64" dur="1000" fill="hold"/>
                                        <p:tgtEl>
                                          <p:spTgt spid="121"/>
                                        </p:tgtEl>
                                        <p:attrNameLst>
                                          <p:attrName>ppt_x</p:attrName>
                                        </p:attrNameLst>
                                      </p:cBhvr>
                                      <p:tavLst>
                                        <p:tav tm="0">
                                          <p:val>
                                            <p:strVal val="#ppt_x"/>
                                          </p:val>
                                        </p:tav>
                                        <p:tav tm="100000">
                                          <p:val>
                                            <p:strVal val="#ppt_x"/>
                                          </p:val>
                                        </p:tav>
                                      </p:tavLst>
                                    </p:anim>
                                    <p:anim calcmode="lin" valueType="num">
                                      <p:cBhvr>
                                        <p:cTn id="65" dur="1000" fill="hold"/>
                                        <p:tgtEl>
                                          <p:spTgt spid="121"/>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375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1000"/>
                                        <p:tgtEl>
                                          <p:spTgt spid="98"/>
                                        </p:tgtEl>
                                      </p:cBhvr>
                                    </p:animEffect>
                                    <p:anim calcmode="lin" valueType="num">
                                      <p:cBhvr>
                                        <p:cTn id="69" dur="1000" fill="hold"/>
                                        <p:tgtEl>
                                          <p:spTgt spid="98"/>
                                        </p:tgtEl>
                                        <p:attrNameLst>
                                          <p:attrName>ppt_x</p:attrName>
                                        </p:attrNameLst>
                                      </p:cBhvr>
                                      <p:tavLst>
                                        <p:tav tm="0">
                                          <p:val>
                                            <p:strVal val="#ppt_x"/>
                                          </p:val>
                                        </p:tav>
                                        <p:tav tm="100000">
                                          <p:val>
                                            <p:strVal val="#ppt_x"/>
                                          </p:val>
                                        </p:tav>
                                      </p:tavLst>
                                    </p:anim>
                                    <p:anim calcmode="lin" valueType="num">
                                      <p:cBhvr>
                                        <p:cTn id="70" dur="1000" fill="hold"/>
                                        <p:tgtEl>
                                          <p:spTgt spid="98"/>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275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1000"/>
                                        <p:tgtEl>
                                          <p:spTgt spid="101"/>
                                        </p:tgtEl>
                                      </p:cBhvr>
                                    </p:animEffect>
                                    <p:anim calcmode="lin" valueType="num">
                                      <p:cBhvr>
                                        <p:cTn id="74" dur="1000" fill="hold"/>
                                        <p:tgtEl>
                                          <p:spTgt spid="101"/>
                                        </p:tgtEl>
                                        <p:attrNameLst>
                                          <p:attrName>ppt_x</p:attrName>
                                        </p:attrNameLst>
                                      </p:cBhvr>
                                      <p:tavLst>
                                        <p:tav tm="0">
                                          <p:val>
                                            <p:strVal val="#ppt_x"/>
                                          </p:val>
                                        </p:tav>
                                        <p:tav tm="100000">
                                          <p:val>
                                            <p:strVal val="#ppt_x"/>
                                          </p:val>
                                        </p:tav>
                                      </p:tavLst>
                                    </p:anim>
                                    <p:anim calcmode="lin" valueType="num">
                                      <p:cBhvr>
                                        <p:cTn id="75" dur="1000" fill="hold"/>
                                        <p:tgtEl>
                                          <p:spTgt spid="101"/>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2750"/>
                                  </p:stCondLst>
                                  <p:childTnLst>
                                    <p:set>
                                      <p:cBhvr>
                                        <p:cTn id="77" dur="1" fill="hold">
                                          <p:stCondLst>
                                            <p:cond delay="0"/>
                                          </p:stCondLst>
                                        </p:cTn>
                                        <p:tgtEl>
                                          <p:spTgt spid="4"/>
                                        </p:tgtEl>
                                        <p:attrNameLst>
                                          <p:attrName>style.visibility</p:attrName>
                                        </p:attrNameLst>
                                      </p:cBhvr>
                                      <p:to>
                                        <p:strVal val="visible"/>
                                      </p:to>
                                    </p:set>
                                    <p:animEffect transition="in" filter="fade">
                                      <p:cBhvr>
                                        <p:cTn id="78" dur="1000"/>
                                        <p:tgtEl>
                                          <p:spTgt spid="4"/>
                                        </p:tgtEl>
                                      </p:cBhvr>
                                    </p:animEffect>
                                    <p:anim calcmode="lin" valueType="num">
                                      <p:cBhvr>
                                        <p:cTn id="79" dur="1000" fill="hold"/>
                                        <p:tgtEl>
                                          <p:spTgt spid="4"/>
                                        </p:tgtEl>
                                        <p:attrNameLst>
                                          <p:attrName>ppt_x</p:attrName>
                                        </p:attrNameLst>
                                      </p:cBhvr>
                                      <p:tavLst>
                                        <p:tav tm="0">
                                          <p:val>
                                            <p:strVal val="#ppt_x"/>
                                          </p:val>
                                        </p:tav>
                                        <p:tav tm="100000">
                                          <p:val>
                                            <p:strVal val="#ppt_x"/>
                                          </p:val>
                                        </p:tav>
                                      </p:tavLst>
                                    </p:anim>
                                    <p:anim calcmode="lin" valueType="num">
                                      <p:cBhvr>
                                        <p:cTn id="80" dur="1000" fill="hold"/>
                                        <p:tgtEl>
                                          <p:spTgt spid="4"/>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3750"/>
                                  </p:stCondLst>
                                  <p:childTnLst>
                                    <p:set>
                                      <p:cBhvr>
                                        <p:cTn id="82" dur="1" fill="hold">
                                          <p:stCondLst>
                                            <p:cond delay="0"/>
                                          </p:stCondLst>
                                        </p:cTn>
                                        <p:tgtEl>
                                          <p:spTgt spid="102"/>
                                        </p:tgtEl>
                                        <p:attrNameLst>
                                          <p:attrName>style.visibility</p:attrName>
                                        </p:attrNameLst>
                                      </p:cBhvr>
                                      <p:to>
                                        <p:strVal val="visible"/>
                                      </p:to>
                                    </p:set>
                                    <p:animEffect transition="in" filter="fade">
                                      <p:cBhvr>
                                        <p:cTn id="83" dur="1000"/>
                                        <p:tgtEl>
                                          <p:spTgt spid="102"/>
                                        </p:tgtEl>
                                      </p:cBhvr>
                                    </p:animEffect>
                                    <p:anim calcmode="lin" valueType="num">
                                      <p:cBhvr>
                                        <p:cTn id="84" dur="1000" fill="hold"/>
                                        <p:tgtEl>
                                          <p:spTgt spid="102"/>
                                        </p:tgtEl>
                                        <p:attrNameLst>
                                          <p:attrName>ppt_x</p:attrName>
                                        </p:attrNameLst>
                                      </p:cBhvr>
                                      <p:tavLst>
                                        <p:tav tm="0">
                                          <p:val>
                                            <p:strVal val="#ppt_x"/>
                                          </p:val>
                                        </p:tav>
                                        <p:tav tm="100000">
                                          <p:val>
                                            <p:strVal val="#ppt_x"/>
                                          </p:val>
                                        </p:tav>
                                      </p:tavLst>
                                    </p:anim>
                                    <p:anim calcmode="lin" valueType="num">
                                      <p:cBhvr>
                                        <p:cTn id="85" dur="1000" fill="hold"/>
                                        <p:tgtEl>
                                          <p:spTgt spid="102"/>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475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1000"/>
                                        <p:tgtEl>
                                          <p:spTgt spid="103"/>
                                        </p:tgtEl>
                                      </p:cBhvr>
                                    </p:animEffect>
                                    <p:anim calcmode="lin" valueType="num">
                                      <p:cBhvr>
                                        <p:cTn id="89" dur="1000" fill="hold"/>
                                        <p:tgtEl>
                                          <p:spTgt spid="103"/>
                                        </p:tgtEl>
                                        <p:attrNameLst>
                                          <p:attrName>ppt_x</p:attrName>
                                        </p:attrNameLst>
                                      </p:cBhvr>
                                      <p:tavLst>
                                        <p:tav tm="0">
                                          <p:val>
                                            <p:strVal val="#ppt_x"/>
                                          </p:val>
                                        </p:tav>
                                        <p:tav tm="100000">
                                          <p:val>
                                            <p:strVal val="#ppt_x"/>
                                          </p:val>
                                        </p:tav>
                                      </p:tavLst>
                                    </p:anim>
                                    <p:anim calcmode="lin" valueType="num">
                                      <p:cBhvr>
                                        <p:cTn id="90" dur="1000" fill="hold"/>
                                        <p:tgtEl>
                                          <p:spTgt spid="103"/>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4750"/>
                                  </p:stCondLst>
                                  <p:childTnLst>
                                    <p:set>
                                      <p:cBhvr>
                                        <p:cTn id="92" dur="1" fill="hold">
                                          <p:stCondLst>
                                            <p:cond delay="0"/>
                                          </p:stCondLst>
                                        </p:cTn>
                                        <p:tgtEl>
                                          <p:spTgt spid="105"/>
                                        </p:tgtEl>
                                        <p:attrNameLst>
                                          <p:attrName>style.visibility</p:attrName>
                                        </p:attrNameLst>
                                      </p:cBhvr>
                                      <p:to>
                                        <p:strVal val="visible"/>
                                      </p:to>
                                    </p:set>
                                    <p:animEffect transition="in" filter="fade">
                                      <p:cBhvr>
                                        <p:cTn id="93" dur="1000"/>
                                        <p:tgtEl>
                                          <p:spTgt spid="105"/>
                                        </p:tgtEl>
                                      </p:cBhvr>
                                    </p:animEffect>
                                    <p:anim calcmode="lin" valueType="num">
                                      <p:cBhvr>
                                        <p:cTn id="94" dur="1000" fill="hold"/>
                                        <p:tgtEl>
                                          <p:spTgt spid="105"/>
                                        </p:tgtEl>
                                        <p:attrNameLst>
                                          <p:attrName>ppt_x</p:attrName>
                                        </p:attrNameLst>
                                      </p:cBhvr>
                                      <p:tavLst>
                                        <p:tav tm="0">
                                          <p:val>
                                            <p:strVal val="#ppt_x"/>
                                          </p:val>
                                        </p:tav>
                                        <p:tav tm="100000">
                                          <p:val>
                                            <p:strVal val="#ppt_x"/>
                                          </p:val>
                                        </p:tav>
                                      </p:tavLst>
                                    </p:anim>
                                    <p:anim calcmode="lin" valueType="num">
                                      <p:cBhvr>
                                        <p:cTn id="95" dur="1000" fill="hold"/>
                                        <p:tgtEl>
                                          <p:spTgt spid="105"/>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375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1000"/>
                                        <p:tgtEl>
                                          <p:spTgt spid="5"/>
                                        </p:tgtEl>
                                      </p:cBhvr>
                                    </p:animEffect>
                                    <p:anim calcmode="lin" valueType="num">
                                      <p:cBhvr>
                                        <p:cTn id="99" dur="1000" fill="hold"/>
                                        <p:tgtEl>
                                          <p:spTgt spid="5"/>
                                        </p:tgtEl>
                                        <p:attrNameLst>
                                          <p:attrName>ppt_x</p:attrName>
                                        </p:attrNameLst>
                                      </p:cBhvr>
                                      <p:tavLst>
                                        <p:tav tm="0">
                                          <p:val>
                                            <p:strVal val="#ppt_x"/>
                                          </p:val>
                                        </p:tav>
                                        <p:tav tm="100000">
                                          <p:val>
                                            <p:strVal val="#ppt_x"/>
                                          </p:val>
                                        </p:tav>
                                      </p:tavLst>
                                    </p:anim>
                                    <p:anim calcmode="lin" valueType="num">
                                      <p:cBhvr>
                                        <p:cTn id="100" dur="1000" fill="hold"/>
                                        <p:tgtEl>
                                          <p:spTgt spid="5"/>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3750"/>
                                  </p:stCondLst>
                                  <p:childTnLst>
                                    <p:set>
                                      <p:cBhvr>
                                        <p:cTn id="102" dur="1" fill="hold">
                                          <p:stCondLst>
                                            <p:cond delay="0"/>
                                          </p:stCondLst>
                                        </p:cTn>
                                        <p:tgtEl>
                                          <p:spTgt spid="6"/>
                                        </p:tgtEl>
                                        <p:attrNameLst>
                                          <p:attrName>style.visibility</p:attrName>
                                        </p:attrNameLst>
                                      </p:cBhvr>
                                      <p:to>
                                        <p:strVal val="visible"/>
                                      </p:to>
                                    </p:set>
                                    <p:animEffect transition="in" filter="fade">
                                      <p:cBhvr>
                                        <p:cTn id="103" dur="1000"/>
                                        <p:tgtEl>
                                          <p:spTgt spid="6"/>
                                        </p:tgtEl>
                                      </p:cBhvr>
                                    </p:animEffect>
                                    <p:anim calcmode="lin" valueType="num">
                                      <p:cBhvr>
                                        <p:cTn id="104" dur="1000" fill="hold"/>
                                        <p:tgtEl>
                                          <p:spTgt spid="6"/>
                                        </p:tgtEl>
                                        <p:attrNameLst>
                                          <p:attrName>ppt_x</p:attrName>
                                        </p:attrNameLst>
                                      </p:cBhvr>
                                      <p:tavLst>
                                        <p:tav tm="0">
                                          <p:val>
                                            <p:strVal val="#ppt_x"/>
                                          </p:val>
                                        </p:tav>
                                        <p:tav tm="100000">
                                          <p:val>
                                            <p:strVal val="#ppt_x"/>
                                          </p:val>
                                        </p:tav>
                                      </p:tavLst>
                                    </p:anim>
                                    <p:anim calcmode="lin" valueType="num">
                                      <p:cBhvr>
                                        <p:cTn id="105" dur="1000" fill="hold"/>
                                        <p:tgtEl>
                                          <p:spTgt spid="6"/>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4750"/>
                                  </p:stCondLst>
                                  <p:childTnLst>
                                    <p:set>
                                      <p:cBhvr>
                                        <p:cTn id="107" dur="1" fill="hold">
                                          <p:stCondLst>
                                            <p:cond delay="0"/>
                                          </p:stCondLst>
                                        </p:cTn>
                                        <p:tgtEl>
                                          <p:spTgt spid="2"/>
                                        </p:tgtEl>
                                        <p:attrNameLst>
                                          <p:attrName>style.visibility</p:attrName>
                                        </p:attrNameLst>
                                      </p:cBhvr>
                                      <p:to>
                                        <p:strVal val="visible"/>
                                      </p:to>
                                    </p:set>
                                    <p:animEffect transition="in" filter="fade">
                                      <p:cBhvr>
                                        <p:cTn id="108" dur="1000"/>
                                        <p:tgtEl>
                                          <p:spTgt spid="2"/>
                                        </p:tgtEl>
                                      </p:cBhvr>
                                    </p:animEffect>
                                    <p:anim calcmode="lin" valueType="num">
                                      <p:cBhvr>
                                        <p:cTn id="109" dur="1000" fill="hold"/>
                                        <p:tgtEl>
                                          <p:spTgt spid="2"/>
                                        </p:tgtEl>
                                        <p:attrNameLst>
                                          <p:attrName>ppt_x</p:attrName>
                                        </p:attrNameLst>
                                      </p:cBhvr>
                                      <p:tavLst>
                                        <p:tav tm="0">
                                          <p:val>
                                            <p:strVal val="#ppt_x"/>
                                          </p:val>
                                        </p:tav>
                                        <p:tav tm="100000">
                                          <p:val>
                                            <p:strVal val="#ppt_x"/>
                                          </p:val>
                                        </p:tav>
                                      </p:tavLst>
                                    </p:anim>
                                    <p:anim calcmode="lin" valueType="num">
                                      <p:cBhvr>
                                        <p:cTn id="11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112" grpId="0"/>
      <p:bldP spid="113" grpId="0"/>
      <p:bldP spid="115" grpId="0"/>
      <p:bldP spid="116" grpId="0"/>
      <p:bldP spid="121" grpId="0"/>
      <p:bldP spid="3" grpId="0"/>
      <p:bldP spid="98" grpId="0" animBg="1"/>
      <p:bldP spid="101" grpId="0" animBg="1"/>
      <p:bldP spid="4" grpId="0"/>
      <p:bldP spid="102" grpId="0" animBg="1"/>
      <p:bldP spid="5" grpId="0"/>
      <p:bldP spid="6" grpId="0"/>
      <p:bldP spid="103" grpId="0" animBg="1"/>
      <p:bldP spid="105"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112" name="TextBox 111"/>
          <p:cNvSpPr txBox="1"/>
          <p:nvPr/>
        </p:nvSpPr>
        <p:spPr>
          <a:xfrm>
            <a:off x="1145225" y="486551"/>
            <a:ext cx="5003293" cy="707886"/>
          </a:xfrm>
          <a:prstGeom prst="rect">
            <a:avLst/>
          </a:prstGeom>
          <a:noFill/>
        </p:spPr>
        <p:txBody>
          <a:bodyPr wrap="none" rtlCol="0">
            <a:spAutoFit/>
          </a:bodyPr>
          <a:lstStyle/>
          <a:p>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Củng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cố</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kiến</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thức</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113" name="TextBox 112"/>
          <p:cNvSpPr txBox="1"/>
          <p:nvPr/>
        </p:nvSpPr>
        <p:spPr>
          <a:xfrm>
            <a:off x="264827" y="1456996"/>
            <a:ext cx="5019867" cy="830997"/>
          </a:xfrm>
          <a:prstGeom prst="rect">
            <a:avLst/>
          </a:prstGeom>
          <a:noFill/>
        </p:spPr>
        <p:txBody>
          <a:bodyPr wrap="square" rtlCol="0">
            <a:spAutoFit/>
          </a:bodyPr>
          <a:lstStyle/>
          <a:p>
            <a:pPr algn="ct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Lợi</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ích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lĩnh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vực</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tài</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chính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cho</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nền</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Kinh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tế</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Việt</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Nam</a:t>
            </a:r>
            <a:endParaRPr lang="id-ID" sz="2400" spc="300" dirty="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endParaRPr>
          </a:p>
        </p:txBody>
      </p:sp>
      <p:sp>
        <p:nvSpPr>
          <p:cNvPr id="117" name="TextBox 116"/>
          <p:cNvSpPr txBox="1"/>
          <p:nvPr/>
        </p:nvSpPr>
        <p:spPr>
          <a:xfrm>
            <a:off x="6255713" y="1459663"/>
            <a:ext cx="5141022" cy="830997"/>
          </a:xfrm>
          <a:prstGeom prst="rect">
            <a:avLst/>
          </a:prstGeom>
          <a:noFill/>
        </p:spPr>
        <p:txBody>
          <a:bodyPr wrap="square" rtlCol="0">
            <a:spAutoFit/>
          </a:bodyPr>
          <a:lstStyle/>
          <a:p>
            <a:pPr algn="ctr"/>
            <a:r>
              <a:rPr lang="en-US" sz="2400" b="1" spc="300" dirty="0" err="1" smtClean="0">
                <a:solidFill>
                  <a:schemeClr val="bg1"/>
                </a:solidFill>
                <a:latin typeface="Calibri Light" panose="020F0302020204030204"/>
                <a:cs typeface="MoolBoran" pitchFamily="34" charset="0"/>
              </a:rPr>
              <a:t>Tài</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chính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giữ</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vai</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trò</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huyết</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mạch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của</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nền</a:t>
            </a:r>
            <a:r>
              <a:rPr lang="en-US" sz="2400" b="1" spc="300" dirty="0" smtClean="0">
                <a:solidFill>
                  <a:schemeClr val="bg1"/>
                </a:solidFill>
                <a:latin typeface="Calibri Light" panose="020F0302020204030204"/>
                <a:cs typeface="MoolBoran" pitchFamily="34" charset="0"/>
              </a:rPr>
              <a:t> </a:t>
            </a:r>
            <a:r>
              <a:rPr lang="en-US" sz="2400" b="1" spc="300" dirty="0" err="1">
                <a:solidFill>
                  <a:schemeClr val="bg1"/>
                </a:solidFill>
                <a:latin typeface="Calibri Light" panose="020F0302020204030204"/>
                <a:cs typeface="MoolBoran" pitchFamily="34" charset="0"/>
              </a:rPr>
              <a:t>k</a:t>
            </a:r>
            <a:r>
              <a:rPr lang="en-US" sz="2400" b="1" spc="300" dirty="0" err="1" smtClean="0">
                <a:solidFill>
                  <a:schemeClr val="bg1"/>
                </a:solidFill>
                <a:latin typeface="Calibri Light" panose="020F0302020204030204"/>
                <a:cs typeface="MoolBoran" pitchFamily="34" charset="0"/>
              </a:rPr>
              <a:t>inh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tế</a:t>
            </a:r>
            <a:endParaRPr lang="id-ID" sz="2400" b="1" spc="300" dirty="0">
              <a:solidFill>
                <a:schemeClr val="bg1"/>
              </a:solidFill>
              <a:latin typeface="Calibri Light" panose="020F0302020204030204"/>
              <a:cs typeface="MoolBoran" pitchFamily="34" charset="0"/>
            </a:endParaRPr>
          </a:p>
        </p:txBody>
      </p:sp>
      <p:sp>
        <p:nvSpPr>
          <p:cNvPr id="2" name="TextBox 1"/>
          <p:cNvSpPr txBox="1"/>
          <p:nvPr/>
        </p:nvSpPr>
        <p:spPr>
          <a:xfrm>
            <a:off x="525497" y="2884620"/>
            <a:ext cx="498284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N</a:t>
            </a:r>
            <a:r>
              <a:rPr lang="vi-VN" dirty="0" smtClean="0">
                <a:solidFill>
                  <a:schemeClr val="bg1"/>
                </a:solidFill>
              </a:rPr>
              <a:t>gành </a:t>
            </a:r>
            <a:r>
              <a:rPr lang="vi-VN" b="1" dirty="0">
                <a:solidFill>
                  <a:schemeClr val="bg1"/>
                </a:solidFill>
              </a:rPr>
              <a:t>Tài chính </a:t>
            </a:r>
            <a:r>
              <a:rPr lang="vi-VN" dirty="0">
                <a:solidFill>
                  <a:schemeClr val="bg1"/>
                </a:solidFill>
              </a:rPr>
              <a:t>luôn nỗ lực vào ổn định kinh tế vĩ mô, thúc đẩy phát triển kinh tế - xã hội</a:t>
            </a:r>
            <a:r>
              <a:rPr lang="vi-VN" dirty="0" smtClean="0">
                <a:solidFill>
                  <a:schemeClr val="bg1"/>
                </a:solidFill>
              </a:rPr>
              <a:t>.</a:t>
            </a:r>
            <a:endParaRPr lang="en-US" dirty="0" smtClean="0">
              <a:solidFill>
                <a:schemeClr val="bg1"/>
              </a:solidFill>
            </a:endParaRPr>
          </a:p>
          <a:p>
            <a:pPr marL="285750" indent="-285750">
              <a:buFont typeface="Wingdings" panose="05000000000000000000" pitchFamily="2" charset="2"/>
              <a:buChar char="Ø"/>
            </a:pPr>
            <a:r>
              <a:rPr lang="vi-VN" dirty="0">
                <a:solidFill>
                  <a:schemeClr val="bg1"/>
                </a:solidFill>
              </a:rPr>
              <a:t>10 năm vừa qua, ngành Tài chính đã thực hiện chính sách tài khóa chủ động, tăng cường phối hợp với các chính sách khác để duy trì ổn định kinh tế vĩ mô và thúc đẩy tăng trưởng kinh tế</a:t>
            </a:r>
            <a:r>
              <a:rPr lang="vi-VN" dirty="0" smtClean="0">
                <a:solidFill>
                  <a:schemeClr val="bg1"/>
                </a:solidFill>
              </a:rPr>
              <a:t>.</a:t>
            </a:r>
            <a:br>
              <a:rPr lang="vi-VN" dirty="0"/>
            </a:br>
            <a:endParaRPr lang="vi-VN" dirty="0"/>
          </a:p>
          <a:p>
            <a:br>
              <a:rPr lang="vi-VN" dirty="0"/>
            </a:br>
            <a:endParaRPr lang="en-US" dirty="0"/>
          </a:p>
        </p:txBody>
      </p:sp>
      <p:sp>
        <p:nvSpPr>
          <p:cNvPr id="3" name="Striped Right Arrow 2"/>
          <p:cNvSpPr/>
          <p:nvPr/>
        </p:nvSpPr>
        <p:spPr>
          <a:xfrm>
            <a:off x="5388732" y="1617494"/>
            <a:ext cx="806823" cy="509999"/>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32566" y="2884620"/>
            <a:ext cx="5305217" cy="3416320"/>
          </a:xfrm>
          <a:prstGeom prst="rect">
            <a:avLst/>
          </a:prstGeom>
          <a:noFill/>
        </p:spPr>
        <p:txBody>
          <a:bodyPr wrap="square" rtlCol="0">
            <a:spAutoFit/>
          </a:bodyPr>
          <a:lstStyle/>
          <a:p>
            <a:pPr marL="285750" indent="-285750">
              <a:buFont typeface="Wingdings" panose="05000000000000000000" pitchFamily="2" charset="2"/>
              <a:buChar char="Ø"/>
            </a:pPr>
            <a:r>
              <a:rPr lang="vi-VN" b="1" dirty="0">
                <a:solidFill>
                  <a:schemeClr val="bg1"/>
                </a:solidFill>
              </a:rPr>
              <a:t>Chính sách tài chính </a:t>
            </a:r>
            <a:r>
              <a:rPr lang="vi-VN" dirty="0">
                <a:solidFill>
                  <a:schemeClr val="bg1"/>
                </a:solidFill>
              </a:rPr>
              <a:t>trở thành một công cụ quan trọng trong điều hành và quản lý nền kinh tế. </a:t>
            </a:r>
            <a:r>
              <a:rPr lang="vi-VN" dirty="0" smtClean="0">
                <a:solidFill>
                  <a:schemeClr val="bg1"/>
                </a:solidFill>
              </a:rPr>
              <a:t>N</a:t>
            </a:r>
            <a:r>
              <a:rPr lang="en-US" dirty="0" err="1" smtClean="0">
                <a:solidFill>
                  <a:schemeClr val="bg1"/>
                </a:solidFill>
                <a:latin typeface="Calibri Light" panose="020F0302020204030204"/>
              </a:rPr>
              <a:t>gân</a:t>
            </a:r>
            <a:r>
              <a:rPr lang="en-US" dirty="0" smtClean="0">
                <a:solidFill>
                  <a:schemeClr val="bg1"/>
                </a:solidFill>
                <a:latin typeface="Calibri Light" panose="020F0302020204030204"/>
              </a:rPr>
              <a:t> </a:t>
            </a:r>
            <a:r>
              <a:rPr lang="en-US" dirty="0" err="1" smtClean="0">
                <a:solidFill>
                  <a:schemeClr val="bg1"/>
                </a:solidFill>
                <a:latin typeface="Calibri Light" panose="020F0302020204030204"/>
              </a:rPr>
              <a:t>sách</a:t>
            </a:r>
            <a:r>
              <a:rPr lang="en-US" dirty="0" smtClean="0">
                <a:solidFill>
                  <a:schemeClr val="bg1"/>
                </a:solidFill>
                <a:latin typeface="Calibri Light" panose="020F0302020204030204"/>
              </a:rPr>
              <a:t> </a:t>
            </a:r>
            <a:r>
              <a:rPr lang="en-US" dirty="0" err="1" smtClean="0">
                <a:solidFill>
                  <a:schemeClr val="bg1"/>
                </a:solidFill>
                <a:latin typeface="Calibri Light" panose="020F0302020204030204"/>
              </a:rPr>
              <a:t>nhà</a:t>
            </a:r>
            <a:r>
              <a:rPr lang="en-US" dirty="0" smtClean="0">
                <a:solidFill>
                  <a:schemeClr val="bg1"/>
                </a:solidFill>
                <a:latin typeface="Calibri Light" panose="020F0302020204030204"/>
              </a:rPr>
              <a:t> </a:t>
            </a:r>
            <a:r>
              <a:rPr lang="en-US" dirty="0" err="1" smtClean="0">
                <a:solidFill>
                  <a:schemeClr val="bg1"/>
                </a:solidFill>
                <a:latin typeface="Calibri Light" panose="020F0302020204030204"/>
              </a:rPr>
              <a:t>nước</a:t>
            </a:r>
            <a:r>
              <a:rPr lang="en-US" dirty="0" smtClean="0">
                <a:solidFill>
                  <a:schemeClr val="bg1"/>
                </a:solidFill>
                <a:latin typeface="Calibri Light" panose="020F0302020204030204"/>
              </a:rPr>
              <a:t> (NSNN)</a:t>
            </a:r>
            <a:r>
              <a:rPr lang="vi-VN" dirty="0" smtClean="0">
                <a:solidFill>
                  <a:schemeClr val="bg1"/>
                </a:solidFill>
              </a:rPr>
              <a:t> </a:t>
            </a:r>
            <a:r>
              <a:rPr lang="vi-VN" dirty="0">
                <a:solidFill>
                  <a:schemeClr val="bg1"/>
                </a:solidFill>
              </a:rPr>
              <a:t>được cơ cấu lại theo hướng đảm bảo sự bền vững, đảm bảo an toàn, an ninh tài chính quốc gia</a:t>
            </a:r>
            <a:r>
              <a:rPr lang="vi-VN" dirty="0" smtClean="0">
                <a:solidFill>
                  <a:schemeClr val="bg1"/>
                </a:solidFill>
              </a:rPr>
              <a:t>.</a:t>
            </a:r>
            <a:endParaRPr lang="en-US" dirty="0" smtClean="0">
              <a:solidFill>
                <a:schemeClr val="bg1"/>
              </a:solidFill>
            </a:endParaRPr>
          </a:p>
          <a:p>
            <a:pPr marL="285750" indent="-285750">
              <a:buFont typeface="Wingdings" panose="05000000000000000000" pitchFamily="2" charset="2"/>
              <a:buChar char="Ø"/>
            </a:pPr>
            <a:r>
              <a:rPr lang="vi-VN" dirty="0">
                <a:solidFill>
                  <a:schemeClr val="bg1"/>
                </a:solidFill>
              </a:rPr>
              <a:t>Đặc biệt, chi NSNN đã đáp ứng đầy đủ, kịp thời các nhiệm vụ chi về quốc phòng, an ninh, giáo dục, y tế và xử lý các nhiệm vụ quan trọng phát </a:t>
            </a:r>
            <a:r>
              <a:rPr lang="vi-VN" dirty="0" smtClean="0">
                <a:solidFill>
                  <a:schemeClr val="bg1"/>
                </a:solidFill>
              </a:rPr>
              <a:t>sinh</a:t>
            </a:r>
            <a:r>
              <a:rPr lang="en-US" dirty="0" smtClean="0">
                <a:solidFill>
                  <a:schemeClr val="bg1"/>
                </a:solidFill>
              </a:rPr>
              <a:t>, </a:t>
            </a:r>
            <a:r>
              <a:rPr lang="vi-VN" dirty="0" smtClean="0">
                <a:solidFill>
                  <a:schemeClr val="bg1"/>
                </a:solidFill>
              </a:rPr>
              <a:t>đồng </a:t>
            </a:r>
            <a:r>
              <a:rPr lang="vi-VN" dirty="0">
                <a:solidFill>
                  <a:schemeClr val="bg1"/>
                </a:solidFill>
              </a:rPr>
              <a:t>thời đảm bảo nguồn chi cho an sinh xã hội và chi cho con người.</a:t>
            </a:r>
            <a:endParaRPr lang="vi-VN" dirty="0">
              <a:solidFill>
                <a:schemeClr val="bg1"/>
              </a:solidFill>
            </a:endParaRPr>
          </a:p>
          <a:p>
            <a:br>
              <a:rPr lang="vi-VN" dirty="0"/>
            </a:br>
            <a:endParaRPr lang="en-US" dirty="0">
              <a:solidFill>
                <a:schemeClr val="bg1"/>
              </a:solidFill>
              <a:latin typeface="Calibri Light" panose="020F0302020204030204"/>
            </a:endParaRPr>
          </a:p>
        </p:txBody>
      </p:sp>
      <p:pic>
        <p:nvPicPr>
          <p:cNvPr id="1026" name="Picture 2" descr="https://lh4.googleusercontent.com/EY3LHW9H9ovi8WbKKPGEcH60yxGG-z0jojgMUXOKCS1oQ6Mb9ZOamR7tkkSopYL3w2uq95rxY4dGDFsj04gOKpOwh-O-7wALWque5hHY2VN_zbucZ6UpgPoIKsQpmvnvyKfG-Ug"/>
          <p:cNvPicPr>
            <a:picLocks noChangeAspect="1" noChangeArrowheads="1" noCrop="1"/>
          </p:cNvPicPr>
          <p:nvPr/>
        </p:nvPicPr>
        <p:blipFill>
          <a:blip r:embed="rId2"/>
          <a:srcRect/>
          <a:stretch>
            <a:fillRect/>
          </a:stretch>
        </p:blipFill>
        <p:spPr bwMode="auto">
          <a:xfrm>
            <a:off x="794314" y="4902092"/>
            <a:ext cx="3697004" cy="1606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fade">
                                      <p:cBhvr>
                                        <p:cTn id="20" dur="500"/>
                                        <p:tgtEl>
                                          <p:spTgt spid="113"/>
                                        </p:tgtEl>
                                      </p:cBhvr>
                                    </p:animEffect>
                                    <p:anim calcmode="lin" valueType="num">
                                      <p:cBhvr>
                                        <p:cTn id="21" dur="500" fill="hold"/>
                                        <p:tgtEl>
                                          <p:spTgt spid="113"/>
                                        </p:tgtEl>
                                        <p:attrNameLst>
                                          <p:attrName>ppt_x</p:attrName>
                                        </p:attrNameLst>
                                      </p:cBhvr>
                                      <p:tavLst>
                                        <p:tav tm="0">
                                          <p:val>
                                            <p:strVal val="#ppt_x"/>
                                          </p:val>
                                        </p:tav>
                                        <p:tav tm="100000">
                                          <p:val>
                                            <p:strVal val="#ppt_x"/>
                                          </p:val>
                                        </p:tav>
                                      </p:tavLst>
                                    </p:anim>
                                    <p:anim calcmode="lin" valueType="num">
                                      <p:cBhvr>
                                        <p:cTn id="22" dur="500" fill="hold"/>
                                        <p:tgtEl>
                                          <p:spTgt spid="113"/>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100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500"/>
                                        <p:tgtEl>
                                          <p:spTgt spid="117"/>
                                        </p:tgtEl>
                                      </p:cBhvr>
                                    </p:animEffect>
                                    <p:anim calcmode="lin" valueType="num">
                                      <p:cBhvr>
                                        <p:cTn id="26" dur="500" fill="hold"/>
                                        <p:tgtEl>
                                          <p:spTgt spid="117"/>
                                        </p:tgtEl>
                                        <p:attrNameLst>
                                          <p:attrName>ppt_x</p:attrName>
                                        </p:attrNameLst>
                                      </p:cBhvr>
                                      <p:tavLst>
                                        <p:tav tm="0">
                                          <p:val>
                                            <p:strVal val="#ppt_x"/>
                                          </p:val>
                                        </p:tav>
                                        <p:tav tm="100000">
                                          <p:val>
                                            <p:strVal val="#ppt_x"/>
                                          </p:val>
                                        </p:tav>
                                      </p:tavLst>
                                    </p:anim>
                                    <p:anim calcmode="lin" valueType="num">
                                      <p:cBhvr>
                                        <p:cTn id="27" dur="500" fill="hold"/>
                                        <p:tgtEl>
                                          <p:spTgt spid="117"/>
                                        </p:tgtEl>
                                        <p:attrNameLst>
                                          <p:attrName>ppt_y</p:attrName>
                                        </p:attrNameLst>
                                      </p:cBhvr>
                                      <p:tavLst>
                                        <p:tav tm="0">
                                          <p:val>
                                            <p:strVal val="#ppt_y-.1"/>
                                          </p:val>
                                        </p:tav>
                                        <p:tav tm="100000">
                                          <p:val>
                                            <p:strVal val="#ppt_y"/>
                                          </p:val>
                                        </p:tav>
                                      </p:tavLst>
                                    </p:anim>
                                  </p:childTnLst>
                                </p:cTn>
                              </p:par>
                              <p:par>
                                <p:cTn id="28" presetID="2" presetClass="entr" presetSubtype="1" fill="hold" grpId="0" nodeType="withEffect">
                                  <p:stCondLst>
                                    <p:cond delay="100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113" grpId="0"/>
      <p:bldP spid="117" grpId="0"/>
      <p:bldP spid="2" grpId="0"/>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112" name="TextBox 111"/>
          <p:cNvSpPr txBox="1"/>
          <p:nvPr/>
        </p:nvSpPr>
        <p:spPr>
          <a:xfrm>
            <a:off x="1145225" y="486551"/>
            <a:ext cx="5003293" cy="707886"/>
          </a:xfrm>
          <a:prstGeom prst="rect">
            <a:avLst/>
          </a:prstGeom>
          <a:noFill/>
        </p:spPr>
        <p:txBody>
          <a:bodyPr wrap="none" rtlCol="0">
            <a:spAutoFit/>
          </a:bodyPr>
          <a:lstStyle/>
          <a:p>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Củng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cố</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kiến</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thức</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113" name="TextBox 112"/>
          <p:cNvSpPr txBox="1"/>
          <p:nvPr/>
        </p:nvSpPr>
        <p:spPr>
          <a:xfrm>
            <a:off x="264827" y="1456996"/>
            <a:ext cx="5019867" cy="830997"/>
          </a:xfrm>
          <a:prstGeom prst="rect">
            <a:avLst/>
          </a:prstGeom>
          <a:noFill/>
        </p:spPr>
        <p:txBody>
          <a:bodyPr wrap="square" rtlCol="0">
            <a:spAutoFit/>
          </a:bodyPr>
          <a:lstStyle/>
          <a:p>
            <a:pPr algn="ct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Lợi</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ích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lĩnh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vực</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tài</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chính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cho</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nền</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Kinh</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tế</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a:t>
            </a:r>
            <a:r>
              <a:rPr lang="en-US" sz="2400" spc="300" dirty="0" err="1"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Việt</a:t>
            </a:r>
            <a:r>
              <a:rPr lang="en-US" sz="2400" spc="300" dirty="0" smtClean="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rPr>
              <a:t> Nam</a:t>
            </a:r>
            <a:endParaRPr lang="id-ID" sz="2400" spc="300" dirty="0">
              <a:solidFill>
                <a:schemeClr val="bg1"/>
              </a:solidFill>
              <a:effectLst>
                <a:glow rad="101600">
                  <a:schemeClr val="accent4">
                    <a:satMod val="175000"/>
                    <a:alpha val="40000"/>
                  </a:schemeClr>
                </a:glow>
                <a:outerShdw blurRad="317500" dist="177800" dir="2700000" algn="tl" rotWithShape="0">
                  <a:prstClr val="black">
                    <a:alpha val="40000"/>
                  </a:prstClr>
                </a:outerShdw>
              </a:effectLst>
              <a:latin typeface="Calibri Light" panose="020F0302020204030204" pitchFamily="34" charset="0"/>
            </a:endParaRPr>
          </a:p>
        </p:txBody>
      </p:sp>
      <p:sp>
        <p:nvSpPr>
          <p:cNvPr id="117" name="TextBox 116"/>
          <p:cNvSpPr txBox="1"/>
          <p:nvPr/>
        </p:nvSpPr>
        <p:spPr>
          <a:xfrm>
            <a:off x="6255713" y="1459663"/>
            <a:ext cx="5141022" cy="830997"/>
          </a:xfrm>
          <a:prstGeom prst="rect">
            <a:avLst/>
          </a:prstGeom>
          <a:noFill/>
        </p:spPr>
        <p:txBody>
          <a:bodyPr wrap="square" rtlCol="0">
            <a:spAutoFit/>
          </a:bodyPr>
          <a:lstStyle/>
          <a:p>
            <a:pPr algn="ctr"/>
            <a:r>
              <a:rPr lang="en-US" sz="2400" b="1" spc="300" dirty="0" err="1" smtClean="0">
                <a:solidFill>
                  <a:schemeClr val="bg1"/>
                </a:solidFill>
                <a:latin typeface="Calibri Light" panose="020F0302020204030204"/>
                <a:cs typeface="MoolBoran" pitchFamily="34" charset="0"/>
              </a:rPr>
              <a:t>Tài</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chính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giữ</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vai</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trò</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huyết</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mạch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của</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nền</a:t>
            </a:r>
            <a:r>
              <a:rPr lang="en-US" sz="2400" b="1" spc="300" dirty="0" smtClean="0">
                <a:solidFill>
                  <a:schemeClr val="bg1"/>
                </a:solidFill>
                <a:latin typeface="Calibri Light" panose="020F0302020204030204"/>
                <a:cs typeface="MoolBoran" pitchFamily="34" charset="0"/>
              </a:rPr>
              <a:t> </a:t>
            </a:r>
            <a:r>
              <a:rPr lang="en-US" sz="2400" b="1" spc="300" dirty="0" err="1">
                <a:solidFill>
                  <a:schemeClr val="bg1"/>
                </a:solidFill>
                <a:latin typeface="Calibri Light" panose="020F0302020204030204"/>
                <a:cs typeface="MoolBoran" pitchFamily="34" charset="0"/>
              </a:rPr>
              <a:t>k</a:t>
            </a:r>
            <a:r>
              <a:rPr lang="en-US" sz="2400" b="1" spc="300" dirty="0" err="1" smtClean="0">
                <a:solidFill>
                  <a:schemeClr val="bg1"/>
                </a:solidFill>
                <a:latin typeface="Calibri Light" panose="020F0302020204030204"/>
                <a:cs typeface="MoolBoran" pitchFamily="34" charset="0"/>
              </a:rPr>
              <a:t>inh</a:t>
            </a:r>
            <a:r>
              <a:rPr lang="en-US" sz="2400" b="1" spc="300" dirty="0" smtClean="0">
                <a:solidFill>
                  <a:schemeClr val="bg1"/>
                </a:solidFill>
                <a:latin typeface="Calibri Light" panose="020F0302020204030204"/>
                <a:cs typeface="MoolBoran" pitchFamily="34" charset="0"/>
              </a:rPr>
              <a:t> </a:t>
            </a:r>
            <a:r>
              <a:rPr lang="en-US" sz="2400" b="1" spc="300" dirty="0" err="1" smtClean="0">
                <a:solidFill>
                  <a:schemeClr val="bg1"/>
                </a:solidFill>
                <a:latin typeface="Calibri Light" panose="020F0302020204030204"/>
                <a:cs typeface="MoolBoran" pitchFamily="34" charset="0"/>
              </a:rPr>
              <a:t>tế</a:t>
            </a:r>
            <a:endParaRPr lang="id-ID" sz="2400" b="1" spc="300" dirty="0">
              <a:solidFill>
                <a:schemeClr val="bg1"/>
              </a:solidFill>
              <a:latin typeface="Calibri Light" panose="020F0302020204030204"/>
              <a:cs typeface="MoolBoran" pitchFamily="34" charset="0"/>
            </a:endParaRPr>
          </a:p>
        </p:txBody>
      </p:sp>
      <p:sp>
        <p:nvSpPr>
          <p:cNvPr id="2" name="TextBox 1"/>
          <p:cNvSpPr txBox="1"/>
          <p:nvPr/>
        </p:nvSpPr>
        <p:spPr>
          <a:xfrm>
            <a:off x="1443789" y="2606489"/>
            <a:ext cx="7592635" cy="1200329"/>
          </a:xfrm>
          <a:prstGeom prst="rect">
            <a:avLst/>
          </a:prstGeom>
          <a:noFill/>
        </p:spPr>
        <p:txBody>
          <a:bodyPr wrap="square" rtlCol="0">
            <a:spAutoFit/>
          </a:bodyPr>
          <a:lstStyle/>
          <a:p>
            <a:br>
              <a:rPr lang="vi-VN" dirty="0"/>
            </a:br>
            <a:endParaRPr lang="vi-VN" dirty="0"/>
          </a:p>
          <a:p>
            <a:br>
              <a:rPr lang="vi-VN" dirty="0"/>
            </a:br>
            <a:endParaRPr lang="en-US" dirty="0"/>
          </a:p>
        </p:txBody>
      </p:sp>
      <p:sp>
        <p:nvSpPr>
          <p:cNvPr id="3" name="Striped Right Arrow 2"/>
          <p:cNvSpPr/>
          <p:nvPr/>
        </p:nvSpPr>
        <p:spPr>
          <a:xfrm>
            <a:off x="5388732" y="1617494"/>
            <a:ext cx="806823" cy="509999"/>
          </a:xfrm>
          <a:prstGeom prst="strip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oogle Shape;632;p38"/>
          <p:cNvGrpSpPr/>
          <p:nvPr/>
        </p:nvGrpSpPr>
        <p:grpSpPr>
          <a:xfrm>
            <a:off x="464985" y="2767410"/>
            <a:ext cx="1090491" cy="1194371"/>
            <a:chOff x="6730350" y="2315900"/>
            <a:chExt cx="257700" cy="420100"/>
          </a:xfrm>
          <a:noFill/>
          <a:effectLst>
            <a:glow rad="63500">
              <a:schemeClr val="accent4">
                <a:satMod val="175000"/>
                <a:alpha val="40000"/>
              </a:schemeClr>
            </a:glow>
          </a:effectLst>
        </p:grpSpPr>
        <p:sp>
          <p:nvSpPr>
            <p:cNvPr id="84" name="Google Shape;633;p3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accent4">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634;p3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solidFill>
                <a:schemeClr val="accent4">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635;p3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solidFill>
                <a:schemeClr val="accent4">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636;p3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solidFill>
                <a:schemeClr val="accent4">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637;p3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solidFill>
                <a:schemeClr val="accent4">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1788459" y="2940090"/>
            <a:ext cx="8367395" cy="1477328"/>
          </a:xfrm>
          <a:prstGeom prst="rect">
            <a:avLst/>
          </a:prstGeom>
          <a:noFill/>
        </p:spPr>
        <p:txBody>
          <a:bodyPr wrap="square" rtlCol="0">
            <a:spAutoFit/>
          </a:bodyPr>
          <a:lstStyle/>
          <a:p>
            <a:pPr marL="285750" indent="-285750">
              <a:buFont typeface="Wingdings" panose="05000000000000000000" pitchFamily="2" charset="2"/>
              <a:buChar char="Ø"/>
            </a:pPr>
            <a:r>
              <a:rPr lang="vi-VN" dirty="0">
                <a:solidFill>
                  <a:schemeClr val="bg1"/>
                </a:solidFill>
              </a:rPr>
              <a:t>Đáng chú ý, nhờ cơ cấu lại NSNN, tốc độ gia tăng quy mô nợ công được kiểm soát, đảm bảo an toàn về nợ, an ninh tài chính quốc gia. Các chỉ tiêu an toàn nợ được kiểm soát chặt chẽ, thấp hơn giới hạn Quốc hội phê chuẩn. </a:t>
            </a:r>
            <a:endParaRPr lang="vi-VN" dirty="0">
              <a:solidFill>
                <a:schemeClr val="bg1"/>
              </a:solidFill>
            </a:endParaRPr>
          </a:p>
          <a:p>
            <a:br>
              <a:rPr lang="vi-VN" dirty="0">
                <a:solidFill>
                  <a:schemeClr val="bg1"/>
                </a:solidFill>
              </a:rPr>
            </a:br>
            <a:endParaRPr lang="en-US" dirty="0">
              <a:solidFill>
                <a:schemeClr val="bg1"/>
              </a:solidFill>
              <a:latin typeface="Calibri Light" panose="020F0302020204030204"/>
            </a:endParaRPr>
          </a:p>
        </p:txBody>
      </p:sp>
      <p:sp>
        <p:nvSpPr>
          <p:cNvPr id="90" name="Rounded Rectangle 89"/>
          <p:cNvSpPr/>
          <p:nvPr/>
        </p:nvSpPr>
        <p:spPr>
          <a:xfrm>
            <a:off x="487766" y="4478159"/>
            <a:ext cx="7263092" cy="1355623"/>
          </a:xfrm>
          <a:prstGeom prst="roundRect">
            <a:avLst>
              <a:gd name="adj" fmla="val 4817"/>
            </a:avLst>
          </a:prstGeom>
          <a:noFill/>
          <a:ln w="44450" cap="rnd">
            <a:solidFill>
              <a:srgbClr val="FFCCFF"/>
            </a:solidFill>
            <a:prstDash val="solid"/>
            <a:bevel/>
          </a:ln>
          <a:effectLst>
            <a:glow rad="254000">
              <a:srgbClr val="FF0066">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p:cNvSpPr txBox="1"/>
          <p:nvPr/>
        </p:nvSpPr>
        <p:spPr>
          <a:xfrm>
            <a:off x="1098412" y="4754363"/>
            <a:ext cx="6785811" cy="646331"/>
          </a:xfrm>
          <a:prstGeom prst="rect">
            <a:avLst/>
          </a:prstGeom>
          <a:noFill/>
        </p:spPr>
        <p:txBody>
          <a:bodyPr wrap="square" rtlCol="0">
            <a:spAutoFit/>
          </a:bodyPr>
          <a:lstStyle/>
          <a:p>
            <a:r>
              <a:rPr lang="en-US" b="1" dirty="0">
                <a:solidFill>
                  <a:schemeClr val="accent2">
                    <a:lumMod val="40000"/>
                    <a:lumOff val="60000"/>
                  </a:schemeClr>
                </a:solidFill>
                <a:latin typeface="Calibri Light" panose="020F0302020204030204"/>
              </a:rPr>
              <a:t>N</a:t>
            </a:r>
            <a:r>
              <a:rPr lang="vi-VN" b="1" dirty="0" smtClean="0">
                <a:solidFill>
                  <a:schemeClr val="accent2">
                    <a:lumMod val="40000"/>
                    <a:lumOff val="60000"/>
                  </a:schemeClr>
                </a:solidFill>
              </a:rPr>
              <a:t>gành </a:t>
            </a:r>
            <a:r>
              <a:rPr lang="vi-VN" b="1" dirty="0">
                <a:solidFill>
                  <a:schemeClr val="accent2">
                    <a:lumMod val="40000"/>
                    <a:lumOff val="60000"/>
                  </a:schemeClr>
                </a:solidFill>
              </a:rPr>
              <a:t>Tài chính đã thực sự là một trong những ngành đi tiên phong trong cải cách, đổi mới và hội nhập</a:t>
            </a:r>
            <a:endParaRPr lang="en-US" b="1" dirty="0">
              <a:solidFill>
                <a:schemeClr val="accent2">
                  <a:lumMod val="40000"/>
                  <a:lumOff val="60000"/>
                </a:schemeClr>
              </a:solidFill>
              <a:latin typeface="Calibri Light" panose="020F0302020204030204"/>
            </a:endParaRPr>
          </a:p>
        </p:txBody>
      </p:sp>
      <p:pic>
        <p:nvPicPr>
          <p:cNvPr id="92" name="Google Shape;337;p39"/>
          <p:cNvPicPr preferRelativeResize="0"/>
          <p:nvPr/>
        </p:nvPicPr>
        <p:blipFill>
          <a:blip r:embed="rId2"/>
          <a:stretch>
            <a:fillRect/>
          </a:stretch>
        </p:blipFill>
        <p:spPr>
          <a:xfrm>
            <a:off x="8229600" y="4024208"/>
            <a:ext cx="3380874" cy="254338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grpId="0"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strips(upRight)">
                                      <p:cBhvr>
                                        <p:cTn id="28" dur="1000"/>
                                        <p:tgtEl>
                                          <p:spTgt spid="90"/>
                                        </p:tgtEl>
                                      </p:cBhvr>
                                    </p:animEffect>
                                  </p:childTnLst>
                                </p:cTn>
                              </p:par>
                              <p:par>
                                <p:cTn id="29" presetID="10"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4" presetClass="entr" presetSubtype="10" fill="hold" grpId="0" nodeType="withEffect">
                                  <p:stCondLst>
                                    <p:cond delay="50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4" grpId="0"/>
      <p:bldP spid="90"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344402" cy="6858000"/>
            <a:chOff x="1" y="0"/>
            <a:chExt cx="123444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938184" y="-2738718"/>
              <a:ext cx="6468035" cy="12344402"/>
              <a:chOff x="6512859" y="66675"/>
              <a:chExt cx="6468035" cy="6943725"/>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741024" y="66675"/>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82" name="TextBox 81"/>
          <p:cNvSpPr txBox="1"/>
          <p:nvPr/>
        </p:nvSpPr>
        <p:spPr>
          <a:xfrm rot="20641888">
            <a:off x="2913638" y="630092"/>
            <a:ext cx="1218603" cy="307777"/>
          </a:xfrm>
          <a:prstGeom prst="rect">
            <a:avLst/>
          </a:prstGeom>
          <a:noFill/>
          <a:effectLst/>
        </p:spPr>
        <p:txBody>
          <a:bodyPr wrap="none" rtlCol="0">
            <a:spAutoFit/>
          </a:bodyPr>
          <a:lstStyle/>
          <a:p>
            <a:r>
              <a:rPr lang="id-ID" sz="1400" spc="300" dirty="0" smtClean="0">
                <a:solidFill>
                  <a:srgbClr val="FFFFCC"/>
                </a:solidFill>
                <a:effectLst>
                  <a:glow rad="127000">
                    <a:srgbClr val="FF9966">
                      <a:alpha val="39000"/>
                    </a:srgbClr>
                  </a:glow>
                </a:effectLst>
                <a:latin typeface="Tropical" pitchFamily="2" charset="0"/>
              </a:rPr>
              <a:t>...</a:t>
            </a:r>
            <a:r>
              <a:rPr lang="en-US" sz="1400" spc="300" dirty="0" smtClean="0">
                <a:solidFill>
                  <a:srgbClr val="FFFFCC"/>
                </a:solidFill>
                <a:effectLst>
                  <a:glow rad="127000">
                    <a:srgbClr val="FF9966">
                      <a:alpha val="39000"/>
                    </a:srgbClr>
                  </a:glow>
                </a:effectLst>
                <a:latin typeface="Tropical" pitchFamily="2" charset="0"/>
              </a:rPr>
              <a:t>Join in</a:t>
            </a:r>
            <a:r>
              <a:rPr lang="id-ID" sz="1400" spc="300" dirty="0" smtClean="0">
                <a:solidFill>
                  <a:srgbClr val="FFFFCC"/>
                </a:solidFill>
                <a:effectLst>
                  <a:glow rad="127000">
                    <a:srgbClr val="FF9966">
                      <a:alpha val="39000"/>
                    </a:srgbClr>
                  </a:glow>
                </a:effectLst>
                <a:latin typeface="Tropical" pitchFamily="2" charset="0"/>
              </a:rPr>
              <a:t>...</a:t>
            </a:r>
            <a:endParaRPr lang="id-ID" sz="1400" spc="300" dirty="0">
              <a:solidFill>
                <a:srgbClr val="FFFFCC"/>
              </a:solidFill>
              <a:effectLst>
                <a:glow rad="127000">
                  <a:srgbClr val="FF9966">
                    <a:alpha val="39000"/>
                  </a:srgbClr>
                </a:glow>
              </a:effectLst>
              <a:latin typeface="Tropical" pitchFamily="2" charset="0"/>
            </a:endParaRPr>
          </a:p>
        </p:txBody>
      </p:sp>
      <p:cxnSp>
        <p:nvCxnSpPr>
          <p:cNvPr id="83" name="Straight Connector 82"/>
          <p:cNvCxnSpPr/>
          <p:nvPr/>
        </p:nvCxnSpPr>
        <p:spPr>
          <a:xfrm flipH="1">
            <a:off x="4094635" y="336238"/>
            <a:ext cx="793365" cy="264338"/>
          </a:xfrm>
          <a:prstGeom prst="line">
            <a:avLst/>
          </a:prstGeom>
          <a:ln w="19050" cap="rnd">
            <a:solidFill>
              <a:srgbClr val="FFFFCC"/>
            </a:solidFill>
          </a:ln>
          <a:effectLst>
            <a:glow rad="127000">
              <a:srgbClr val="FF9966">
                <a:alpha val="28000"/>
              </a:srgb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rot="20610212">
            <a:off x="2804098" y="911156"/>
            <a:ext cx="1681871" cy="923330"/>
          </a:xfrm>
          <a:prstGeom prst="rect">
            <a:avLst/>
          </a:prstGeom>
          <a:noFill/>
        </p:spPr>
        <p:txBody>
          <a:bodyPr wrap="none" rtlCol="0">
            <a:spAutoFit/>
          </a:bodyPr>
          <a:lstStyle/>
          <a:p>
            <a:r>
              <a:rPr lang="en-US" sz="5400" b="1" spc="300" dirty="0" smtClean="0">
                <a:ln>
                  <a:solidFill>
                    <a:srgbClr val="FFFFCC"/>
                  </a:solidFill>
                </a:ln>
                <a:noFill/>
                <a:effectLst>
                  <a:glow rad="101600">
                    <a:srgbClr val="FF0066">
                      <a:alpha val="40000"/>
                    </a:srgbClr>
                  </a:glow>
                </a:effectLst>
              </a:rPr>
              <a:t>Q&amp;A</a:t>
            </a:r>
            <a:endParaRPr lang="id-ID" sz="5400" b="1" spc="300" dirty="0">
              <a:ln>
                <a:solidFill>
                  <a:srgbClr val="FFFFCC"/>
                </a:solidFill>
              </a:ln>
              <a:noFill/>
              <a:effectLst>
                <a:glow rad="101600">
                  <a:srgbClr val="FF0066">
                    <a:alpha val="40000"/>
                  </a:srgbClr>
                </a:glow>
              </a:effectLst>
            </a:endParaRPr>
          </a:p>
        </p:txBody>
      </p:sp>
      <p:sp>
        <p:nvSpPr>
          <p:cNvPr id="85" name="TextBox 84"/>
          <p:cNvSpPr txBox="1"/>
          <p:nvPr/>
        </p:nvSpPr>
        <p:spPr>
          <a:xfrm rot="20610212">
            <a:off x="2810410" y="820362"/>
            <a:ext cx="1681871" cy="923330"/>
          </a:xfrm>
          <a:prstGeom prst="rect">
            <a:avLst/>
          </a:prstGeom>
          <a:noFill/>
        </p:spPr>
        <p:txBody>
          <a:bodyPr wrap="none" rtlCol="0">
            <a:spAutoFit/>
          </a:bodyPr>
          <a:lstStyle/>
          <a:p>
            <a:r>
              <a:rPr lang="en-US" sz="5400" b="1" spc="300" dirty="0" smtClean="0">
                <a:ln>
                  <a:solidFill>
                    <a:srgbClr val="FFFFCC"/>
                  </a:solidFill>
                </a:ln>
                <a:noFill/>
                <a:effectLst>
                  <a:glow rad="101600">
                    <a:srgbClr val="00B0F0">
                      <a:alpha val="40000"/>
                    </a:srgbClr>
                  </a:glow>
                </a:effectLst>
              </a:rPr>
              <a:t>Q&amp;A</a:t>
            </a:r>
            <a:endParaRPr lang="id-ID" sz="5400" b="1" spc="300" dirty="0">
              <a:ln>
                <a:solidFill>
                  <a:srgbClr val="FFFFCC"/>
                </a:solidFill>
              </a:ln>
              <a:noFill/>
              <a:effectLst>
                <a:glow rad="101600">
                  <a:srgbClr val="00B0F0">
                    <a:alpha val="40000"/>
                  </a:srgbClr>
                </a:glow>
              </a:effectLst>
            </a:endParaRPr>
          </a:p>
        </p:txBody>
      </p:sp>
      <p:cxnSp>
        <p:nvCxnSpPr>
          <p:cNvPr id="86" name="Straight Connector 85"/>
          <p:cNvCxnSpPr/>
          <p:nvPr/>
        </p:nvCxnSpPr>
        <p:spPr>
          <a:xfrm flipH="1">
            <a:off x="2466648" y="1329997"/>
            <a:ext cx="2725923" cy="831603"/>
          </a:xfrm>
          <a:prstGeom prst="line">
            <a:avLst/>
          </a:prstGeom>
          <a:ln w="19050" cap="rnd">
            <a:solidFill>
              <a:srgbClr val="FFB7B9"/>
            </a:solidFill>
          </a:ln>
          <a:effectLst>
            <a:glow rad="127000">
              <a:srgbClr val="FF9966">
                <a:alpha val="29000"/>
              </a:srgbClr>
            </a:glow>
          </a:effectLst>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rotWithShape="1">
          <a:blip r:embed="rId1" cstate="print">
            <a:extLst>
              <a:ext uri="{28A0092B-C50C-407E-A947-70E740481C1C}">
                <a14:useLocalDpi xmlns:a14="http://schemas.microsoft.com/office/drawing/2010/main" val="0"/>
              </a:ext>
            </a:extLst>
          </a:blip>
          <a:srcRect l="64160" t="25791" r="6138" b="42099"/>
          <a:stretch>
            <a:fillRect/>
          </a:stretch>
        </p:blipFill>
        <p:spPr>
          <a:xfrm rot="6549178">
            <a:off x="-242886" y="-1134778"/>
            <a:ext cx="1667999" cy="3109959"/>
          </a:xfrm>
          <a:prstGeom prst="rect">
            <a:avLst/>
          </a:prstGeom>
          <a:effectLst>
            <a:outerShdw blurRad="127000" sx="108000" sy="108000" algn="ctr" rotWithShape="0">
              <a:prstClr val="black">
                <a:alpha val="40000"/>
              </a:prstClr>
            </a:outerShdw>
          </a:effectLst>
        </p:spPr>
      </p:pic>
      <p:pic>
        <p:nvPicPr>
          <p:cNvPr id="88" name="Picture 87"/>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10453401">
            <a:off x="-578004" y="37987"/>
            <a:ext cx="1917991" cy="2178312"/>
          </a:xfrm>
          <a:prstGeom prst="rect">
            <a:avLst/>
          </a:prstGeom>
          <a:effectLst>
            <a:outerShdw blurRad="139700" dist="101600" dir="2700000" sx="102000" sy="102000" algn="tl" rotWithShape="0">
              <a:prstClr val="black">
                <a:alpha val="40000"/>
              </a:prstClr>
            </a:outerShdw>
          </a:effectLst>
        </p:spPr>
      </p:pic>
      <p:pic>
        <p:nvPicPr>
          <p:cNvPr id="89" name="Picture 88"/>
          <p:cNvPicPr>
            <a:picLocks noChangeAspect="1"/>
          </p:cNvPicPr>
          <p:nvPr/>
        </p:nvPicPr>
        <p:blipFill rotWithShape="1">
          <a:blip r:embed="rId1" cstate="print">
            <a:extLst>
              <a:ext uri="{28A0092B-C50C-407E-A947-70E740481C1C}">
                <a14:useLocalDpi xmlns:a14="http://schemas.microsoft.com/office/drawing/2010/main" val="0"/>
              </a:ext>
            </a:extLst>
          </a:blip>
          <a:srcRect l="65809" t="68148" r="3531" b="12963"/>
          <a:stretch>
            <a:fillRect/>
          </a:stretch>
        </p:blipFill>
        <p:spPr>
          <a:xfrm rot="10448749">
            <a:off x="-415951" y="1518898"/>
            <a:ext cx="1815794" cy="1929283"/>
          </a:xfrm>
          <a:prstGeom prst="rect">
            <a:avLst/>
          </a:prstGeom>
        </p:spPr>
      </p:pic>
      <p:pic>
        <p:nvPicPr>
          <p:cNvPr id="90" name="Picture 89"/>
          <p:cNvPicPr>
            <a:picLocks noChangeAspect="1"/>
          </p:cNvPicPr>
          <p:nvPr/>
        </p:nvPicPr>
        <p:blipFill rotWithShape="1">
          <a:blip r:embed="rId2" cstate="print">
            <a:extLst>
              <a:ext uri="{28A0092B-C50C-407E-A947-70E740481C1C}">
                <a14:useLocalDpi xmlns:a14="http://schemas.microsoft.com/office/drawing/2010/main" val="0"/>
              </a:ext>
            </a:extLst>
          </a:blip>
          <a:srcRect l="65809" t="68148" r="3531" b="12963"/>
          <a:stretch>
            <a:fillRect/>
          </a:stretch>
        </p:blipFill>
        <p:spPr>
          <a:xfrm rot="8693359">
            <a:off x="401927" y="4045939"/>
            <a:ext cx="1502160" cy="1596047"/>
          </a:xfrm>
          <a:prstGeom prst="rect">
            <a:avLst/>
          </a:prstGeom>
        </p:spPr>
      </p:pic>
      <p:pic>
        <p:nvPicPr>
          <p:cNvPr id="91" name="Picture 90"/>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201764" flipH="1">
            <a:off x="-727414" y="2553008"/>
            <a:ext cx="1769070" cy="3095873"/>
          </a:xfrm>
          <a:prstGeom prst="rect">
            <a:avLst/>
          </a:prstGeom>
        </p:spPr>
      </p:pic>
      <p:pic>
        <p:nvPicPr>
          <p:cNvPr id="92" name="Picture 91"/>
          <p:cNvPicPr>
            <a:picLocks noChangeAspect="1"/>
          </p:cNvPicPr>
          <p:nvPr/>
        </p:nvPicPr>
        <p:blipFill rotWithShape="1">
          <a:blip r:embed="rId1" cstate="print">
            <a:extLst>
              <a:ext uri="{28A0092B-C50C-407E-A947-70E740481C1C}">
                <a14:useLocalDpi xmlns:a14="http://schemas.microsoft.com/office/drawing/2010/main" val="0"/>
              </a:ext>
            </a:extLst>
          </a:blip>
          <a:srcRect l="64160" t="25791" r="6138" b="42099"/>
          <a:stretch>
            <a:fillRect/>
          </a:stretch>
        </p:blipFill>
        <p:spPr>
          <a:xfrm>
            <a:off x="903132" y="4574638"/>
            <a:ext cx="1667999" cy="3109959"/>
          </a:xfrm>
          <a:prstGeom prst="rect">
            <a:avLst/>
          </a:prstGeom>
          <a:effectLst>
            <a:outerShdw blurRad="127000" sx="108000" sy="108000" algn="ctr" rotWithShape="0">
              <a:prstClr val="black">
                <a:alpha val="40000"/>
              </a:prstClr>
            </a:outerShdw>
          </a:effectLst>
        </p:spPr>
      </p:pic>
      <p:pic>
        <p:nvPicPr>
          <p:cNvPr id="93" name="Picture 92"/>
          <p:cNvPicPr>
            <a:picLocks noChangeAspect="1"/>
          </p:cNvPicPr>
          <p:nvPr/>
        </p:nvPicPr>
        <p:blipFill rotWithShape="1">
          <a:blip r:embed="rId3" cstate="print">
            <a:extLst>
              <a:ext uri="{28A0092B-C50C-407E-A947-70E740481C1C}">
                <a14:useLocalDpi xmlns:a14="http://schemas.microsoft.com/office/drawing/2010/main" val="0"/>
              </a:ext>
            </a:extLst>
          </a:blip>
          <a:srcRect l="6616" t="32458" r="54312" b="41297"/>
          <a:stretch>
            <a:fillRect/>
          </a:stretch>
        </p:blipFill>
        <p:spPr>
          <a:xfrm rot="1445374">
            <a:off x="-786074" y="3338845"/>
            <a:ext cx="2189341" cy="2536215"/>
          </a:xfrm>
          <a:prstGeom prst="rect">
            <a:avLst/>
          </a:prstGeom>
          <a:effectLst>
            <a:outerShdw blurRad="152400" sx="102000" sy="102000" algn="ctr" rotWithShape="0">
              <a:prstClr val="black">
                <a:alpha val="40000"/>
              </a:prstClr>
            </a:outerShdw>
          </a:effectLst>
        </p:spPr>
      </p:pic>
      <p:pic>
        <p:nvPicPr>
          <p:cNvPr id="94" name="Picture 93"/>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3463328">
            <a:off x="2476466" y="4860336"/>
            <a:ext cx="2491944" cy="3143426"/>
          </a:xfrm>
          <a:prstGeom prst="rect">
            <a:avLst/>
          </a:prstGeom>
        </p:spPr>
      </p:pic>
      <p:pic>
        <p:nvPicPr>
          <p:cNvPr id="95" name="Picture 94"/>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2472916">
            <a:off x="-657857" y="4711129"/>
            <a:ext cx="2497940" cy="2836974"/>
          </a:xfrm>
          <a:prstGeom prst="rect">
            <a:avLst/>
          </a:prstGeom>
          <a:effectLst>
            <a:outerShdw blurRad="139700" dist="101600" dir="2700000" sx="102000" sy="102000" algn="tl" rotWithShape="0">
              <a:prstClr val="black">
                <a:alpha val="40000"/>
              </a:prstClr>
            </a:outerShdw>
          </a:effectLst>
        </p:spPr>
      </p:pic>
      <p:pic>
        <p:nvPicPr>
          <p:cNvPr id="96" name="Picture 95"/>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20530498" flipH="1">
            <a:off x="1604257" y="4621402"/>
            <a:ext cx="1769070" cy="3095873"/>
          </a:xfrm>
          <a:prstGeom prst="rect">
            <a:avLst/>
          </a:prstGeom>
        </p:spPr>
      </p:pic>
      <p:pic>
        <p:nvPicPr>
          <p:cNvPr id="97" name="Picture 96"/>
          <p:cNvPicPr>
            <a:picLocks noChangeAspect="1"/>
          </p:cNvPicPr>
          <p:nvPr/>
        </p:nvPicPr>
        <p:blipFill rotWithShape="1">
          <a:blip r:embed="rId3" cstate="print">
            <a:extLst>
              <a:ext uri="{28A0092B-C50C-407E-A947-70E740481C1C}">
                <a14:useLocalDpi xmlns:a14="http://schemas.microsoft.com/office/drawing/2010/main" val="0"/>
              </a:ext>
            </a:extLst>
          </a:blip>
          <a:srcRect l="6616" t="32458" r="54312" b="41297"/>
          <a:stretch>
            <a:fillRect/>
          </a:stretch>
        </p:blipFill>
        <p:spPr>
          <a:xfrm rot="2233883">
            <a:off x="1698198" y="5207830"/>
            <a:ext cx="2113571" cy="2448439"/>
          </a:xfrm>
          <a:prstGeom prst="rect">
            <a:avLst/>
          </a:prstGeom>
          <a:effectLst>
            <a:outerShdw blurRad="152400" sx="102000" sy="102000" algn="ctr" rotWithShape="0">
              <a:prstClr val="black">
                <a:alpha val="40000"/>
              </a:prstClr>
            </a:outerShdw>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6616" t="32458" r="54312" b="41297"/>
          <a:stretch>
            <a:fillRect/>
          </a:stretch>
        </p:blipFill>
        <p:spPr>
          <a:xfrm rot="10989389">
            <a:off x="527456" y="-852584"/>
            <a:ext cx="1751653" cy="2029181"/>
          </a:xfrm>
          <a:prstGeom prst="rect">
            <a:avLst/>
          </a:prstGeom>
          <a:effectLst>
            <a:outerShdw blurRad="152400" sx="102000" sy="102000" algn="ctr" rotWithShape="0">
              <a:prstClr val="black">
                <a:alpha val="40000"/>
              </a:prstClr>
            </a:outerShdw>
          </a:effectLst>
        </p:spPr>
      </p:pic>
      <p:cxnSp>
        <p:nvCxnSpPr>
          <p:cNvPr id="100" name="Straight Connector 99"/>
          <p:cNvCxnSpPr/>
          <p:nvPr/>
        </p:nvCxnSpPr>
        <p:spPr>
          <a:xfrm flipH="1">
            <a:off x="2142754" y="1005325"/>
            <a:ext cx="752060" cy="217959"/>
          </a:xfrm>
          <a:prstGeom prst="line">
            <a:avLst/>
          </a:prstGeom>
          <a:ln w="19050" cap="rnd">
            <a:solidFill>
              <a:srgbClr val="FFFFCC"/>
            </a:solidFill>
          </a:ln>
          <a:effectLst>
            <a:glow rad="127000">
              <a:srgbClr val="FF9966">
                <a:alpha val="28000"/>
              </a:srgbClr>
            </a:glow>
          </a:effectLst>
        </p:spPr>
        <p:style>
          <a:lnRef idx="1">
            <a:schemeClr val="accent1"/>
          </a:lnRef>
          <a:fillRef idx="0">
            <a:schemeClr val="accent1"/>
          </a:fillRef>
          <a:effectRef idx="0">
            <a:schemeClr val="accent1"/>
          </a:effectRef>
          <a:fontRef idx="minor">
            <a:schemeClr val="tx1"/>
          </a:fontRef>
        </p:style>
      </p:cxnSp>
      <p:sp>
        <p:nvSpPr>
          <p:cNvPr id="5" name="Cloud Callout 4"/>
          <p:cNvSpPr/>
          <p:nvPr/>
        </p:nvSpPr>
        <p:spPr>
          <a:xfrm rot="10800000" flipH="1" flipV="1">
            <a:off x="3722438" y="1305934"/>
            <a:ext cx="7478962" cy="4096245"/>
          </a:xfrm>
          <a:prstGeom prst="cloudCallout">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92571" y="2210366"/>
            <a:ext cx="5094429" cy="2492990"/>
          </a:xfrm>
          <a:prstGeom prst="rect">
            <a:avLst/>
          </a:prstGeom>
          <a:noFill/>
        </p:spPr>
        <p:txBody>
          <a:bodyPr wrap="square" rtlCol="0">
            <a:spAutoFit/>
          </a:bodyPr>
          <a:lstStyle/>
          <a:p>
            <a:r>
              <a:rPr lang="vi-VN" sz="2400" dirty="0">
                <a:latin typeface="Calibri Light" panose="020F0302020204030204"/>
                <a:ea typeface="Batang" pitchFamily="18" charset="-127"/>
                <a:cs typeface="Aharoni" panose="02010803020104030203" pitchFamily="2" charset="-79"/>
              </a:rPr>
              <a:t>Qua bài thuyết trình của nhóm mình thì các bạn có nhận thấy bản thân đã và đang có những tố chất nào phù hợp để theo lĩnh vực tài chính hay không?</a:t>
            </a:r>
            <a:endParaRPr lang="vi-VN" sz="2400" dirty="0">
              <a:latin typeface="Calibri Light" panose="020F0302020204030204"/>
              <a:ea typeface="Batang" pitchFamily="18" charset="-127"/>
              <a:cs typeface="Aharoni" panose="02010803020104030203" pitchFamily="2" charset="-79"/>
            </a:endParaRPr>
          </a:p>
          <a:p>
            <a:br>
              <a:rPr lang="vi-VN" dirty="0"/>
            </a:b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20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600"/>
                                  </p:stCondLst>
                                  <p:childTnLst>
                                    <p:set>
                                      <p:cBhvr>
                                        <p:cTn id="14" dur="1" fill="hold">
                                          <p:stCondLst>
                                            <p:cond delay="0"/>
                                          </p:stCondLst>
                                        </p:cTn>
                                        <p:tgtEl>
                                          <p:spTgt spid="89"/>
                                        </p:tgtEl>
                                        <p:attrNameLst>
                                          <p:attrName>style.visibility</p:attrName>
                                        </p:attrNameLst>
                                      </p:cBhvr>
                                      <p:to>
                                        <p:strVal val="visible"/>
                                      </p:to>
                                    </p:set>
                                    <p:anim calcmode="lin" valueType="num">
                                      <p:cBhvr>
                                        <p:cTn id="15" dur="500" fill="hold"/>
                                        <p:tgtEl>
                                          <p:spTgt spid="89"/>
                                        </p:tgtEl>
                                        <p:attrNameLst>
                                          <p:attrName>ppt_w</p:attrName>
                                        </p:attrNameLst>
                                      </p:cBhvr>
                                      <p:tavLst>
                                        <p:tav tm="0">
                                          <p:val>
                                            <p:fltVal val="0"/>
                                          </p:val>
                                        </p:tav>
                                        <p:tav tm="100000">
                                          <p:val>
                                            <p:strVal val="#ppt_w"/>
                                          </p:val>
                                        </p:tav>
                                      </p:tavLst>
                                    </p:anim>
                                    <p:anim calcmode="lin" valueType="num">
                                      <p:cBhvr>
                                        <p:cTn id="16" dur="500" fill="hold"/>
                                        <p:tgtEl>
                                          <p:spTgt spid="8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p:cTn id="19" dur="500" fill="hold"/>
                                        <p:tgtEl>
                                          <p:spTgt spid="90"/>
                                        </p:tgtEl>
                                        <p:attrNameLst>
                                          <p:attrName>ppt_w</p:attrName>
                                        </p:attrNameLst>
                                      </p:cBhvr>
                                      <p:tavLst>
                                        <p:tav tm="0">
                                          <p:val>
                                            <p:fltVal val="0"/>
                                          </p:val>
                                        </p:tav>
                                        <p:tav tm="100000">
                                          <p:val>
                                            <p:strVal val="#ppt_w"/>
                                          </p:val>
                                        </p:tav>
                                      </p:tavLst>
                                    </p:anim>
                                    <p:anim calcmode="lin" valueType="num">
                                      <p:cBhvr>
                                        <p:cTn id="20" dur="500" fill="hold"/>
                                        <p:tgtEl>
                                          <p:spTgt spid="9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500"/>
                                  </p:stCondLst>
                                  <p:childTnLst>
                                    <p:set>
                                      <p:cBhvr>
                                        <p:cTn id="22" dur="1" fill="hold">
                                          <p:stCondLst>
                                            <p:cond delay="0"/>
                                          </p:stCondLst>
                                        </p:cTn>
                                        <p:tgtEl>
                                          <p:spTgt spid="91"/>
                                        </p:tgtEl>
                                        <p:attrNameLst>
                                          <p:attrName>style.visibility</p:attrName>
                                        </p:attrNameLst>
                                      </p:cBhvr>
                                      <p:to>
                                        <p:strVal val="visible"/>
                                      </p:to>
                                    </p:set>
                                    <p:anim calcmode="lin" valueType="num">
                                      <p:cBhvr>
                                        <p:cTn id="23" dur="500" fill="hold"/>
                                        <p:tgtEl>
                                          <p:spTgt spid="91"/>
                                        </p:tgtEl>
                                        <p:attrNameLst>
                                          <p:attrName>ppt_w</p:attrName>
                                        </p:attrNameLst>
                                      </p:cBhvr>
                                      <p:tavLst>
                                        <p:tav tm="0">
                                          <p:val>
                                            <p:fltVal val="0"/>
                                          </p:val>
                                        </p:tav>
                                        <p:tav tm="100000">
                                          <p:val>
                                            <p:strVal val="#ppt_w"/>
                                          </p:val>
                                        </p:tav>
                                      </p:tavLst>
                                    </p:anim>
                                    <p:anim calcmode="lin" valueType="num">
                                      <p:cBhvr>
                                        <p:cTn id="24" dur="500" fill="hold"/>
                                        <p:tgtEl>
                                          <p:spTgt spid="9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500"/>
                                  </p:stCondLst>
                                  <p:childTnLst>
                                    <p:set>
                                      <p:cBhvr>
                                        <p:cTn id="30" dur="1" fill="hold">
                                          <p:stCondLst>
                                            <p:cond delay="0"/>
                                          </p:stCondLst>
                                        </p:cTn>
                                        <p:tgtEl>
                                          <p:spTgt spid="93"/>
                                        </p:tgtEl>
                                        <p:attrNameLst>
                                          <p:attrName>style.visibility</p:attrName>
                                        </p:attrNameLst>
                                      </p:cBhvr>
                                      <p:to>
                                        <p:strVal val="visible"/>
                                      </p:to>
                                    </p:set>
                                    <p:anim calcmode="lin" valueType="num">
                                      <p:cBhvr>
                                        <p:cTn id="31" dur="500" fill="hold"/>
                                        <p:tgtEl>
                                          <p:spTgt spid="93"/>
                                        </p:tgtEl>
                                        <p:attrNameLst>
                                          <p:attrName>ppt_w</p:attrName>
                                        </p:attrNameLst>
                                      </p:cBhvr>
                                      <p:tavLst>
                                        <p:tav tm="0">
                                          <p:val>
                                            <p:fltVal val="0"/>
                                          </p:val>
                                        </p:tav>
                                        <p:tav tm="100000">
                                          <p:val>
                                            <p:strVal val="#ppt_w"/>
                                          </p:val>
                                        </p:tav>
                                      </p:tavLst>
                                    </p:anim>
                                    <p:anim calcmode="lin" valueType="num">
                                      <p:cBhvr>
                                        <p:cTn id="32" dur="500" fill="hold"/>
                                        <p:tgtEl>
                                          <p:spTgt spid="93"/>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200"/>
                                  </p:stCondLst>
                                  <p:childTnLst>
                                    <p:set>
                                      <p:cBhvr>
                                        <p:cTn id="34" dur="1" fill="hold">
                                          <p:stCondLst>
                                            <p:cond delay="0"/>
                                          </p:stCondLst>
                                        </p:cTn>
                                        <p:tgtEl>
                                          <p:spTgt spid="94"/>
                                        </p:tgtEl>
                                        <p:attrNameLst>
                                          <p:attrName>style.visibility</p:attrName>
                                        </p:attrNameLst>
                                      </p:cBhvr>
                                      <p:to>
                                        <p:strVal val="visible"/>
                                      </p:to>
                                    </p:set>
                                    <p:anim calcmode="lin" valueType="num">
                                      <p:cBhvr>
                                        <p:cTn id="35" dur="500" fill="hold"/>
                                        <p:tgtEl>
                                          <p:spTgt spid="94"/>
                                        </p:tgtEl>
                                        <p:attrNameLst>
                                          <p:attrName>ppt_w</p:attrName>
                                        </p:attrNameLst>
                                      </p:cBhvr>
                                      <p:tavLst>
                                        <p:tav tm="0">
                                          <p:val>
                                            <p:fltVal val="0"/>
                                          </p:val>
                                        </p:tav>
                                        <p:tav tm="100000">
                                          <p:val>
                                            <p:strVal val="#ppt_w"/>
                                          </p:val>
                                        </p:tav>
                                      </p:tavLst>
                                    </p:anim>
                                    <p:anim calcmode="lin" valueType="num">
                                      <p:cBhvr>
                                        <p:cTn id="36" dur="500" fill="hold"/>
                                        <p:tgtEl>
                                          <p:spTgt spid="94"/>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400"/>
                                  </p:stCondLst>
                                  <p:childTnLst>
                                    <p:set>
                                      <p:cBhvr>
                                        <p:cTn id="38" dur="1" fill="hold">
                                          <p:stCondLst>
                                            <p:cond delay="0"/>
                                          </p:stCondLst>
                                        </p:cTn>
                                        <p:tgtEl>
                                          <p:spTgt spid="95"/>
                                        </p:tgtEl>
                                        <p:attrNameLst>
                                          <p:attrName>style.visibility</p:attrName>
                                        </p:attrNameLst>
                                      </p:cBhvr>
                                      <p:to>
                                        <p:strVal val="visible"/>
                                      </p:to>
                                    </p:set>
                                    <p:anim calcmode="lin" valueType="num">
                                      <p:cBhvr>
                                        <p:cTn id="39" dur="500" fill="hold"/>
                                        <p:tgtEl>
                                          <p:spTgt spid="95"/>
                                        </p:tgtEl>
                                        <p:attrNameLst>
                                          <p:attrName>ppt_w</p:attrName>
                                        </p:attrNameLst>
                                      </p:cBhvr>
                                      <p:tavLst>
                                        <p:tav tm="0">
                                          <p:val>
                                            <p:fltVal val="0"/>
                                          </p:val>
                                        </p:tav>
                                        <p:tav tm="100000">
                                          <p:val>
                                            <p:strVal val="#ppt_w"/>
                                          </p:val>
                                        </p:tav>
                                      </p:tavLst>
                                    </p:anim>
                                    <p:anim calcmode="lin" valueType="num">
                                      <p:cBhvr>
                                        <p:cTn id="40" dur="500" fill="hold"/>
                                        <p:tgtEl>
                                          <p:spTgt spid="95"/>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96"/>
                                        </p:tgtEl>
                                        <p:attrNameLst>
                                          <p:attrName>style.visibility</p:attrName>
                                        </p:attrNameLst>
                                      </p:cBhvr>
                                      <p:to>
                                        <p:strVal val="visible"/>
                                      </p:to>
                                    </p:set>
                                    <p:anim calcmode="lin" valueType="num">
                                      <p:cBhvr>
                                        <p:cTn id="43" dur="500" fill="hold"/>
                                        <p:tgtEl>
                                          <p:spTgt spid="96"/>
                                        </p:tgtEl>
                                        <p:attrNameLst>
                                          <p:attrName>ppt_w</p:attrName>
                                        </p:attrNameLst>
                                      </p:cBhvr>
                                      <p:tavLst>
                                        <p:tav tm="0">
                                          <p:val>
                                            <p:fltVal val="0"/>
                                          </p:val>
                                        </p:tav>
                                        <p:tav tm="100000">
                                          <p:val>
                                            <p:strVal val="#ppt_w"/>
                                          </p:val>
                                        </p:tav>
                                      </p:tavLst>
                                    </p:anim>
                                    <p:anim calcmode="lin" valueType="num">
                                      <p:cBhvr>
                                        <p:cTn id="44" dur="500" fill="hold"/>
                                        <p:tgtEl>
                                          <p:spTgt spid="96"/>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 calcmode="lin" valueType="num">
                                      <p:cBhvr>
                                        <p:cTn id="47" dur="500" fill="hold"/>
                                        <p:tgtEl>
                                          <p:spTgt spid="97"/>
                                        </p:tgtEl>
                                        <p:attrNameLst>
                                          <p:attrName>ppt_w</p:attrName>
                                        </p:attrNameLst>
                                      </p:cBhvr>
                                      <p:tavLst>
                                        <p:tav tm="0">
                                          <p:val>
                                            <p:fltVal val="0"/>
                                          </p:val>
                                        </p:tav>
                                        <p:tav tm="100000">
                                          <p:val>
                                            <p:strVal val="#ppt_w"/>
                                          </p:val>
                                        </p:tav>
                                      </p:tavLst>
                                    </p:anim>
                                    <p:anim calcmode="lin" valueType="num">
                                      <p:cBhvr>
                                        <p:cTn id="48" dur="500" fill="hold"/>
                                        <p:tgtEl>
                                          <p:spTgt spid="97"/>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5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500" fill="hold"/>
                                        <p:tgtEl>
                                          <p:spTgt spid="99"/>
                                        </p:tgtEl>
                                        <p:attrNameLst>
                                          <p:attrName>ppt_w</p:attrName>
                                        </p:attrNameLst>
                                      </p:cBhvr>
                                      <p:tavLst>
                                        <p:tav tm="0">
                                          <p:val>
                                            <p:fltVal val="0"/>
                                          </p:val>
                                        </p:tav>
                                        <p:tav tm="100000">
                                          <p:val>
                                            <p:strVal val="#ppt_w"/>
                                          </p:val>
                                        </p:tav>
                                      </p:tavLst>
                                    </p:anim>
                                    <p:anim calcmode="lin" valueType="num">
                                      <p:cBhvr>
                                        <p:cTn id="52" dur="500" fill="hold"/>
                                        <p:tgtEl>
                                          <p:spTgt spid="99"/>
                                        </p:tgtEl>
                                        <p:attrNameLst>
                                          <p:attrName>ppt_h</p:attrName>
                                        </p:attrNameLst>
                                      </p:cBhvr>
                                      <p:tavLst>
                                        <p:tav tm="0">
                                          <p:val>
                                            <p:fltVal val="0"/>
                                          </p:val>
                                        </p:tav>
                                        <p:tav tm="100000">
                                          <p:val>
                                            <p:strVal val="#ppt_h"/>
                                          </p:val>
                                        </p:tav>
                                      </p:tavLst>
                                    </p:anim>
                                  </p:childTnLst>
                                </p:cTn>
                              </p:par>
                              <p:par>
                                <p:cTn id="53" presetID="16" presetClass="entr" presetSubtype="21" fill="hold" grpId="0" nodeType="withEffect">
                                  <p:stCondLst>
                                    <p:cond delay="1500"/>
                                  </p:stCondLst>
                                  <p:childTnLst>
                                    <p:set>
                                      <p:cBhvr>
                                        <p:cTn id="54" dur="1" fill="hold">
                                          <p:stCondLst>
                                            <p:cond delay="0"/>
                                          </p:stCondLst>
                                        </p:cTn>
                                        <p:tgtEl>
                                          <p:spTgt spid="82"/>
                                        </p:tgtEl>
                                        <p:attrNameLst>
                                          <p:attrName>style.visibility</p:attrName>
                                        </p:attrNameLst>
                                      </p:cBhvr>
                                      <p:to>
                                        <p:strVal val="visible"/>
                                      </p:to>
                                    </p:set>
                                    <p:animEffect transition="in" filter="barn(inVertical)">
                                      <p:cBhvr>
                                        <p:cTn id="55" dur="500"/>
                                        <p:tgtEl>
                                          <p:spTgt spid="82"/>
                                        </p:tgtEl>
                                      </p:cBhvr>
                                    </p:animEffect>
                                  </p:childTnLst>
                                </p:cTn>
                              </p:par>
                              <p:par>
                                <p:cTn id="56" presetID="16" presetClass="entr" presetSubtype="21" fill="hold" nodeType="withEffect">
                                  <p:stCondLst>
                                    <p:cond delay="1500"/>
                                  </p:stCondLst>
                                  <p:childTnLst>
                                    <p:set>
                                      <p:cBhvr>
                                        <p:cTn id="57" dur="1" fill="hold">
                                          <p:stCondLst>
                                            <p:cond delay="0"/>
                                          </p:stCondLst>
                                        </p:cTn>
                                        <p:tgtEl>
                                          <p:spTgt spid="83"/>
                                        </p:tgtEl>
                                        <p:attrNameLst>
                                          <p:attrName>style.visibility</p:attrName>
                                        </p:attrNameLst>
                                      </p:cBhvr>
                                      <p:to>
                                        <p:strVal val="visible"/>
                                      </p:to>
                                    </p:set>
                                    <p:animEffect transition="in" filter="barn(inVertical)">
                                      <p:cBhvr>
                                        <p:cTn id="58" dur="500"/>
                                        <p:tgtEl>
                                          <p:spTgt spid="83"/>
                                        </p:tgtEl>
                                      </p:cBhvr>
                                    </p:animEffect>
                                  </p:childTnLst>
                                </p:cTn>
                              </p:par>
                              <p:par>
                                <p:cTn id="59" presetID="16" presetClass="entr" presetSubtype="21" fill="hold" grpId="0" nodeType="withEffect">
                                  <p:stCondLst>
                                    <p:cond delay="1500"/>
                                  </p:stCondLst>
                                  <p:childTnLst>
                                    <p:set>
                                      <p:cBhvr>
                                        <p:cTn id="60" dur="1" fill="hold">
                                          <p:stCondLst>
                                            <p:cond delay="0"/>
                                          </p:stCondLst>
                                        </p:cTn>
                                        <p:tgtEl>
                                          <p:spTgt spid="84"/>
                                        </p:tgtEl>
                                        <p:attrNameLst>
                                          <p:attrName>style.visibility</p:attrName>
                                        </p:attrNameLst>
                                      </p:cBhvr>
                                      <p:to>
                                        <p:strVal val="visible"/>
                                      </p:to>
                                    </p:set>
                                    <p:animEffect transition="in" filter="barn(inVertical)">
                                      <p:cBhvr>
                                        <p:cTn id="61" dur="500"/>
                                        <p:tgtEl>
                                          <p:spTgt spid="84"/>
                                        </p:tgtEl>
                                      </p:cBhvr>
                                    </p:animEffect>
                                  </p:childTnLst>
                                </p:cTn>
                              </p:par>
                              <p:par>
                                <p:cTn id="62" presetID="16" presetClass="entr" presetSubtype="21" fill="hold" grpId="0" nodeType="withEffect">
                                  <p:stCondLst>
                                    <p:cond delay="1500"/>
                                  </p:stCondLst>
                                  <p:childTnLst>
                                    <p:set>
                                      <p:cBhvr>
                                        <p:cTn id="63" dur="1" fill="hold">
                                          <p:stCondLst>
                                            <p:cond delay="0"/>
                                          </p:stCondLst>
                                        </p:cTn>
                                        <p:tgtEl>
                                          <p:spTgt spid="85"/>
                                        </p:tgtEl>
                                        <p:attrNameLst>
                                          <p:attrName>style.visibility</p:attrName>
                                        </p:attrNameLst>
                                      </p:cBhvr>
                                      <p:to>
                                        <p:strVal val="visible"/>
                                      </p:to>
                                    </p:set>
                                    <p:animEffect transition="in" filter="barn(inVertical)">
                                      <p:cBhvr>
                                        <p:cTn id="64" dur="500"/>
                                        <p:tgtEl>
                                          <p:spTgt spid="85"/>
                                        </p:tgtEl>
                                      </p:cBhvr>
                                    </p:animEffect>
                                  </p:childTnLst>
                                </p:cTn>
                              </p:par>
                              <p:par>
                                <p:cTn id="65" presetID="16" presetClass="entr" presetSubtype="21" fill="hold" nodeType="withEffect">
                                  <p:stCondLst>
                                    <p:cond delay="1500"/>
                                  </p:stCondLst>
                                  <p:childTnLst>
                                    <p:set>
                                      <p:cBhvr>
                                        <p:cTn id="66" dur="1" fill="hold">
                                          <p:stCondLst>
                                            <p:cond delay="0"/>
                                          </p:stCondLst>
                                        </p:cTn>
                                        <p:tgtEl>
                                          <p:spTgt spid="86"/>
                                        </p:tgtEl>
                                        <p:attrNameLst>
                                          <p:attrName>style.visibility</p:attrName>
                                        </p:attrNameLst>
                                      </p:cBhvr>
                                      <p:to>
                                        <p:strVal val="visible"/>
                                      </p:to>
                                    </p:set>
                                    <p:animEffect transition="in" filter="barn(inVertical)">
                                      <p:cBhvr>
                                        <p:cTn id="67" dur="500"/>
                                        <p:tgtEl>
                                          <p:spTgt spid="86"/>
                                        </p:tgtEl>
                                      </p:cBhvr>
                                    </p:animEffect>
                                  </p:childTnLst>
                                </p:cTn>
                              </p:par>
                              <p:par>
                                <p:cTn id="68" presetID="16" presetClass="entr" presetSubtype="21" fill="hold" nodeType="withEffect">
                                  <p:stCondLst>
                                    <p:cond delay="1500"/>
                                  </p:stCondLst>
                                  <p:childTnLst>
                                    <p:set>
                                      <p:cBhvr>
                                        <p:cTn id="69" dur="1" fill="hold">
                                          <p:stCondLst>
                                            <p:cond delay="0"/>
                                          </p:stCondLst>
                                        </p:cTn>
                                        <p:tgtEl>
                                          <p:spTgt spid="100"/>
                                        </p:tgtEl>
                                        <p:attrNameLst>
                                          <p:attrName>style.visibility</p:attrName>
                                        </p:attrNameLst>
                                      </p:cBhvr>
                                      <p:to>
                                        <p:strVal val="visible"/>
                                      </p:to>
                                    </p:set>
                                    <p:animEffect transition="in" filter="barn(inVertical)">
                                      <p:cBhvr>
                                        <p:cTn id="70" dur="500"/>
                                        <p:tgtEl>
                                          <p:spTgt spid="10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fade">
                                      <p:cBhvr>
                                        <p:cTn id="75" dur="500"/>
                                        <p:tgtEl>
                                          <p:spTgt spid="5"/>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750"/>
                                        <p:tgtEl>
                                          <p:spTgt spid="6"/>
                                        </p:tgtEl>
                                      </p:cBhvr>
                                    </p:animEffect>
                                    <p:anim calcmode="lin" valueType="num">
                                      <p:cBhvr>
                                        <p:cTn id="79" dur="750" fill="hold"/>
                                        <p:tgtEl>
                                          <p:spTgt spid="6"/>
                                        </p:tgtEl>
                                        <p:attrNameLst>
                                          <p:attrName>ppt_x</p:attrName>
                                        </p:attrNameLst>
                                      </p:cBhvr>
                                      <p:tavLst>
                                        <p:tav tm="0">
                                          <p:val>
                                            <p:strVal val="#ppt_x"/>
                                          </p:val>
                                        </p:tav>
                                        <p:tav tm="100000">
                                          <p:val>
                                            <p:strVal val="#ppt_x"/>
                                          </p:val>
                                        </p:tav>
                                      </p:tavLst>
                                    </p:anim>
                                    <p:anim calcmode="lin" valueType="num">
                                      <p:cBhvr>
                                        <p:cTn id="80"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P spid="85" grpId="0"/>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344402" cy="6858000"/>
            <a:chOff x="1" y="0"/>
            <a:chExt cx="123444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938184" y="-2738718"/>
              <a:ext cx="6468035" cy="12344402"/>
              <a:chOff x="6512859" y="66675"/>
              <a:chExt cx="6468035" cy="6943725"/>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741024" y="66675"/>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82" name="TextBox 81"/>
          <p:cNvSpPr txBox="1"/>
          <p:nvPr/>
        </p:nvSpPr>
        <p:spPr>
          <a:xfrm rot="20641888">
            <a:off x="5243622" y="1908654"/>
            <a:ext cx="1657826" cy="307777"/>
          </a:xfrm>
          <a:prstGeom prst="rect">
            <a:avLst/>
          </a:prstGeom>
          <a:noFill/>
          <a:effectLst/>
        </p:spPr>
        <p:txBody>
          <a:bodyPr wrap="none" rtlCol="0">
            <a:spAutoFit/>
          </a:bodyPr>
          <a:lstStyle/>
          <a:p>
            <a:r>
              <a:rPr lang="id-ID" sz="1400" spc="300" dirty="0" smtClean="0">
                <a:solidFill>
                  <a:srgbClr val="FFFFCC"/>
                </a:solidFill>
                <a:effectLst>
                  <a:glow rad="127000">
                    <a:srgbClr val="FF9966">
                      <a:alpha val="39000"/>
                    </a:srgbClr>
                  </a:glow>
                </a:effectLst>
                <a:latin typeface="Tropical" pitchFamily="2" charset="0"/>
              </a:rPr>
              <a:t>...See you...</a:t>
            </a:r>
            <a:endParaRPr lang="id-ID" sz="1400" spc="300" dirty="0">
              <a:solidFill>
                <a:srgbClr val="FFFFCC"/>
              </a:solidFill>
              <a:effectLst>
                <a:glow rad="127000">
                  <a:srgbClr val="FF9966">
                    <a:alpha val="39000"/>
                  </a:srgbClr>
                </a:glow>
              </a:effectLst>
              <a:latin typeface="Tropical" pitchFamily="2" charset="0"/>
            </a:endParaRPr>
          </a:p>
        </p:txBody>
      </p:sp>
      <p:cxnSp>
        <p:nvCxnSpPr>
          <p:cNvPr id="83" name="Straight Connector 82"/>
          <p:cNvCxnSpPr/>
          <p:nvPr/>
        </p:nvCxnSpPr>
        <p:spPr>
          <a:xfrm flipH="1">
            <a:off x="6911799" y="1318375"/>
            <a:ext cx="1823197" cy="528675"/>
          </a:xfrm>
          <a:prstGeom prst="line">
            <a:avLst/>
          </a:prstGeom>
          <a:ln w="19050" cap="rnd">
            <a:solidFill>
              <a:srgbClr val="FFFFCC"/>
            </a:solidFill>
          </a:ln>
          <a:effectLst>
            <a:glow rad="127000">
              <a:srgbClr val="FF9966">
                <a:alpha val="28000"/>
              </a:srgbClr>
            </a:glow>
          </a:effectLst>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rot="20610212">
            <a:off x="3019822" y="2134702"/>
            <a:ext cx="6654579" cy="1569660"/>
          </a:xfrm>
          <a:prstGeom prst="rect">
            <a:avLst/>
          </a:prstGeom>
          <a:noFill/>
        </p:spPr>
        <p:txBody>
          <a:bodyPr wrap="none" rtlCol="0">
            <a:spAutoFit/>
          </a:bodyPr>
          <a:lstStyle/>
          <a:p>
            <a:r>
              <a:rPr lang="id-ID" sz="9600" b="1" spc="300" dirty="0" smtClean="0">
                <a:ln>
                  <a:solidFill>
                    <a:srgbClr val="FFFFCC"/>
                  </a:solidFill>
                </a:ln>
                <a:noFill/>
                <a:effectLst>
                  <a:glow rad="101600">
                    <a:srgbClr val="FF0066">
                      <a:alpha val="40000"/>
                    </a:srgbClr>
                  </a:glow>
                </a:effectLst>
              </a:rPr>
              <a:t>THANK YOU</a:t>
            </a:r>
            <a:endParaRPr lang="id-ID" sz="9600" b="1" spc="300" dirty="0">
              <a:ln>
                <a:solidFill>
                  <a:srgbClr val="FFFFCC"/>
                </a:solidFill>
              </a:ln>
              <a:noFill/>
              <a:effectLst>
                <a:glow rad="101600">
                  <a:srgbClr val="FF0066">
                    <a:alpha val="40000"/>
                  </a:srgbClr>
                </a:glow>
              </a:effectLst>
            </a:endParaRPr>
          </a:p>
        </p:txBody>
      </p:sp>
      <p:sp>
        <p:nvSpPr>
          <p:cNvPr id="85" name="TextBox 84"/>
          <p:cNvSpPr txBox="1"/>
          <p:nvPr/>
        </p:nvSpPr>
        <p:spPr>
          <a:xfrm rot="20610212">
            <a:off x="3096876" y="2050353"/>
            <a:ext cx="6654579" cy="1569660"/>
          </a:xfrm>
          <a:prstGeom prst="rect">
            <a:avLst/>
          </a:prstGeom>
          <a:noFill/>
        </p:spPr>
        <p:txBody>
          <a:bodyPr wrap="none" rtlCol="0">
            <a:spAutoFit/>
          </a:bodyPr>
          <a:lstStyle/>
          <a:p>
            <a:r>
              <a:rPr lang="id-ID" sz="9600" b="1" spc="300" dirty="0" smtClean="0">
                <a:ln>
                  <a:solidFill>
                    <a:srgbClr val="FFFFCC"/>
                  </a:solidFill>
                </a:ln>
                <a:noFill/>
                <a:effectLst>
                  <a:glow rad="101600">
                    <a:srgbClr val="00B0F0">
                      <a:alpha val="40000"/>
                    </a:srgbClr>
                  </a:glow>
                </a:effectLst>
              </a:rPr>
              <a:t>THANK YOU</a:t>
            </a:r>
            <a:endParaRPr lang="id-ID" sz="9600" b="1" spc="300" dirty="0">
              <a:ln>
                <a:solidFill>
                  <a:srgbClr val="FFFFCC"/>
                </a:solidFill>
              </a:ln>
              <a:noFill/>
              <a:effectLst>
                <a:glow rad="101600">
                  <a:srgbClr val="00B0F0">
                    <a:alpha val="40000"/>
                  </a:srgbClr>
                </a:glow>
              </a:effectLst>
            </a:endParaRPr>
          </a:p>
        </p:txBody>
      </p:sp>
      <p:cxnSp>
        <p:nvCxnSpPr>
          <p:cNvPr id="86" name="Straight Connector 85"/>
          <p:cNvCxnSpPr/>
          <p:nvPr/>
        </p:nvCxnSpPr>
        <p:spPr>
          <a:xfrm flipH="1">
            <a:off x="3903477" y="2867199"/>
            <a:ext cx="5530690" cy="1660105"/>
          </a:xfrm>
          <a:prstGeom prst="line">
            <a:avLst/>
          </a:prstGeom>
          <a:ln w="19050" cap="rnd">
            <a:solidFill>
              <a:srgbClr val="FFB7B9"/>
            </a:solidFill>
          </a:ln>
          <a:effectLst>
            <a:glow rad="127000">
              <a:srgbClr val="FF9966">
                <a:alpha val="29000"/>
              </a:srgbClr>
            </a:glow>
          </a:effectLst>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rotWithShape="1">
          <a:blip r:embed="rId1" cstate="print">
            <a:extLst>
              <a:ext uri="{28A0092B-C50C-407E-A947-70E740481C1C}">
                <a14:useLocalDpi xmlns:a14="http://schemas.microsoft.com/office/drawing/2010/main" val="0"/>
              </a:ext>
            </a:extLst>
          </a:blip>
          <a:srcRect l="64160" t="25791" r="6138" b="42099"/>
          <a:stretch>
            <a:fillRect/>
          </a:stretch>
        </p:blipFill>
        <p:spPr>
          <a:xfrm rot="6549178">
            <a:off x="-242886" y="-1134778"/>
            <a:ext cx="1667999" cy="3109959"/>
          </a:xfrm>
          <a:prstGeom prst="rect">
            <a:avLst/>
          </a:prstGeom>
          <a:effectLst>
            <a:outerShdw blurRad="127000" sx="108000" sy="108000" algn="ctr" rotWithShape="0">
              <a:prstClr val="black">
                <a:alpha val="40000"/>
              </a:prstClr>
            </a:outerShdw>
          </a:effectLst>
        </p:spPr>
      </p:pic>
      <p:pic>
        <p:nvPicPr>
          <p:cNvPr id="88" name="Picture 87"/>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10453401">
            <a:off x="-578004" y="37987"/>
            <a:ext cx="1917991" cy="2178312"/>
          </a:xfrm>
          <a:prstGeom prst="rect">
            <a:avLst/>
          </a:prstGeom>
          <a:effectLst>
            <a:outerShdw blurRad="139700" dist="101600" dir="2700000" sx="102000" sy="102000" algn="tl" rotWithShape="0">
              <a:prstClr val="black">
                <a:alpha val="40000"/>
              </a:prstClr>
            </a:outerShdw>
          </a:effectLst>
        </p:spPr>
      </p:pic>
      <p:pic>
        <p:nvPicPr>
          <p:cNvPr id="89" name="Picture 88"/>
          <p:cNvPicPr>
            <a:picLocks noChangeAspect="1"/>
          </p:cNvPicPr>
          <p:nvPr/>
        </p:nvPicPr>
        <p:blipFill rotWithShape="1">
          <a:blip r:embed="rId1" cstate="print">
            <a:extLst>
              <a:ext uri="{28A0092B-C50C-407E-A947-70E740481C1C}">
                <a14:useLocalDpi xmlns:a14="http://schemas.microsoft.com/office/drawing/2010/main" val="0"/>
              </a:ext>
            </a:extLst>
          </a:blip>
          <a:srcRect l="65809" t="68148" r="3531" b="12963"/>
          <a:stretch>
            <a:fillRect/>
          </a:stretch>
        </p:blipFill>
        <p:spPr>
          <a:xfrm rot="10448749">
            <a:off x="-415951" y="1518898"/>
            <a:ext cx="1815794" cy="1929283"/>
          </a:xfrm>
          <a:prstGeom prst="rect">
            <a:avLst/>
          </a:prstGeom>
        </p:spPr>
      </p:pic>
      <p:pic>
        <p:nvPicPr>
          <p:cNvPr id="90" name="Picture 89"/>
          <p:cNvPicPr>
            <a:picLocks noChangeAspect="1"/>
          </p:cNvPicPr>
          <p:nvPr/>
        </p:nvPicPr>
        <p:blipFill rotWithShape="1">
          <a:blip r:embed="rId2" cstate="print">
            <a:extLst>
              <a:ext uri="{28A0092B-C50C-407E-A947-70E740481C1C}">
                <a14:useLocalDpi xmlns:a14="http://schemas.microsoft.com/office/drawing/2010/main" val="0"/>
              </a:ext>
            </a:extLst>
          </a:blip>
          <a:srcRect l="65809" t="68148" r="3531" b="12963"/>
          <a:stretch>
            <a:fillRect/>
          </a:stretch>
        </p:blipFill>
        <p:spPr>
          <a:xfrm rot="8693359">
            <a:off x="401927" y="4045939"/>
            <a:ext cx="1502160" cy="1596047"/>
          </a:xfrm>
          <a:prstGeom prst="rect">
            <a:avLst/>
          </a:prstGeom>
        </p:spPr>
      </p:pic>
      <p:pic>
        <p:nvPicPr>
          <p:cNvPr id="91" name="Picture 90"/>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201764" flipH="1">
            <a:off x="-727414" y="2553008"/>
            <a:ext cx="1769070" cy="3095873"/>
          </a:xfrm>
          <a:prstGeom prst="rect">
            <a:avLst/>
          </a:prstGeom>
        </p:spPr>
      </p:pic>
      <p:pic>
        <p:nvPicPr>
          <p:cNvPr id="92" name="Picture 91"/>
          <p:cNvPicPr>
            <a:picLocks noChangeAspect="1"/>
          </p:cNvPicPr>
          <p:nvPr/>
        </p:nvPicPr>
        <p:blipFill rotWithShape="1">
          <a:blip r:embed="rId1" cstate="print">
            <a:extLst>
              <a:ext uri="{28A0092B-C50C-407E-A947-70E740481C1C}">
                <a14:useLocalDpi xmlns:a14="http://schemas.microsoft.com/office/drawing/2010/main" val="0"/>
              </a:ext>
            </a:extLst>
          </a:blip>
          <a:srcRect l="64160" t="25791" r="6138" b="42099"/>
          <a:stretch>
            <a:fillRect/>
          </a:stretch>
        </p:blipFill>
        <p:spPr>
          <a:xfrm>
            <a:off x="903132" y="4574638"/>
            <a:ext cx="1667999" cy="3109959"/>
          </a:xfrm>
          <a:prstGeom prst="rect">
            <a:avLst/>
          </a:prstGeom>
          <a:effectLst>
            <a:outerShdw blurRad="127000" sx="108000" sy="108000" algn="ctr" rotWithShape="0">
              <a:prstClr val="black">
                <a:alpha val="40000"/>
              </a:prstClr>
            </a:outerShdw>
          </a:effectLst>
        </p:spPr>
      </p:pic>
      <p:pic>
        <p:nvPicPr>
          <p:cNvPr id="93" name="Picture 92"/>
          <p:cNvPicPr>
            <a:picLocks noChangeAspect="1"/>
          </p:cNvPicPr>
          <p:nvPr/>
        </p:nvPicPr>
        <p:blipFill rotWithShape="1">
          <a:blip r:embed="rId3" cstate="print">
            <a:extLst>
              <a:ext uri="{28A0092B-C50C-407E-A947-70E740481C1C}">
                <a14:useLocalDpi xmlns:a14="http://schemas.microsoft.com/office/drawing/2010/main" val="0"/>
              </a:ext>
            </a:extLst>
          </a:blip>
          <a:srcRect l="6616" t="32458" r="54312" b="41297"/>
          <a:stretch>
            <a:fillRect/>
          </a:stretch>
        </p:blipFill>
        <p:spPr>
          <a:xfrm rot="1445374">
            <a:off x="-786074" y="3338845"/>
            <a:ext cx="2189341" cy="2536215"/>
          </a:xfrm>
          <a:prstGeom prst="rect">
            <a:avLst/>
          </a:prstGeom>
          <a:effectLst>
            <a:outerShdw blurRad="152400" sx="102000" sy="102000" algn="ctr" rotWithShape="0">
              <a:prstClr val="black">
                <a:alpha val="40000"/>
              </a:prstClr>
            </a:outerShdw>
          </a:effectLst>
        </p:spPr>
      </p:pic>
      <p:pic>
        <p:nvPicPr>
          <p:cNvPr id="94" name="Picture 93"/>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3463328">
            <a:off x="2476466" y="4860336"/>
            <a:ext cx="2491944" cy="3143426"/>
          </a:xfrm>
          <a:prstGeom prst="rect">
            <a:avLst/>
          </a:prstGeom>
        </p:spPr>
      </p:pic>
      <p:pic>
        <p:nvPicPr>
          <p:cNvPr id="95" name="Picture 94"/>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2472916">
            <a:off x="-657857" y="4711129"/>
            <a:ext cx="2497940" cy="2836974"/>
          </a:xfrm>
          <a:prstGeom prst="rect">
            <a:avLst/>
          </a:prstGeom>
          <a:effectLst>
            <a:outerShdw blurRad="139700" dist="101600" dir="2700000" sx="102000" sy="102000" algn="tl" rotWithShape="0">
              <a:prstClr val="black">
                <a:alpha val="40000"/>
              </a:prstClr>
            </a:outerShdw>
          </a:effectLst>
        </p:spPr>
      </p:pic>
      <p:pic>
        <p:nvPicPr>
          <p:cNvPr id="96" name="Picture 95"/>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20530498" flipH="1">
            <a:off x="1604257" y="4621402"/>
            <a:ext cx="1769070" cy="3095873"/>
          </a:xfrm>
          <a:prstGeom prst="rect">
            <a:avLst/>
          </a:prstGeom>
        </p:spPr>
      </p:pic>
      <p:pic>
        <p:nvPicPr>
          <p:cNvPr id="97" name="Picture 96"/>
          <p:cNvPicPr>
            <a:picLocks noChangeAspect="1"/>
          </p:cNvPicPr>
          <p:nvPr/>
        </p:nvPicPr>
        <p:blipFill rotWithShape="1">
          <a:blip r:embed="rId3" cstate="print">
            <a:extLst>
              <a:ext uri="{28A0092B-C50C-407E-A947-70E740481C1C}">
                <a14:useLocalDpi xmlns:a14="http://schemas.microsoft.com/office/drawing/2010/main" val="0"/>
              </a:ext>
            </a:extLst>
          </a:blip>
          <a:srcRect l="6616" t="32458" r="54312" b="41297"/>
          <a:stretch>
            <a:fillRect/>
          </a:stretch>
        </p:blipFill>
        <p:spPr>
          <a:xfrm rot="2233883">
            <a:off x="1698198" y="5207830"/>
            <a:ext cx="2113571" cy="2448439"/>
          </a:xfrm>
          <a:prstGeom prst="rect">
            <a:avLst/>
          </a:prstGeom>
          <a:effectLst>
            <a:outerShdw blurRad="152400" sx="102000" sy="102000" algn="ctr" rotWithShape="0">
              <a:prstClr val="black">
                <a:alpha val="40000"/>
              </a:prstClr>
            </a:outerShdw>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6616" t="32458" r="54312" b="41297"/>
          <a:stretch>
            <a:fillRect/>
          </a:stretch>
        </p:blipFill>
        <p:spPr>
          <a:xfrm rot="10989389">
            <a:off x="527456" y="-852584"/>
            <a:ext cx="1751653" cy="2029181"/>
          </a:xfrm>
          <a:prstGeom prst="rect">
            <a:avLst/>
          </a:prstGeom>
          <a:effectLst>
            <a:outerShdw blurRad="152400" sx="102000" sy="102000" algn="ctr" rotWithShape="0">
              <a:prstClr val="black">
                <a:alpha val="40000"/>
              </a:prstClr>
            </a:outerShdw>
          </a:effectLst>
        </p:spPr>
      </p:pic>
      <p:cxnSp>
        <p:nvCxnSpPr>
          <p:cNvPr id="100" name="Straight Connector 99"/>
          <p:cNvCxnSpPr/>
          <p:nvPr/>
        </p:nvCxnSpPr>
        <p:spPr>
          <a:xfrm flipH="1">
            <a:off x="3265953" y="2388530"/>
            <a:ext cx="1823197" cy="528675"/>
          </a:xfrm>
          <a:prstGeom prst="line">
            <a:avLst/>
          </a:prstGeom>
          <a:ln w="19050" cap="rnd">
            <a:solidFill>
              <a:srgbClr val="FFFFCC"/>
            </a:solidFill>
          </a:ln>
          <a:effectLst>
            <a:glow rad="127000">
              <a:srgbClr val="FF9966">
                <a:alpha val="28000"/>
              </a:srgb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200"/>
                                  </p:stCondLst>
                                  <p:childTnLst>
                                    <p:set>
                                      <p:cBhvr>
                                        <p:cTn id="10" dur="1" fill="hold">
                                          <p:stCondLst>
                                            <p:cond delay="0"/>
                                          </p:stCondLst>
                                        </p:cTn>
                                        <p:tgtEl>
                                          <p:spTgt spid="88"/>
                                        </p:tgtEl>
                                        <p:attrNameLst>
                                          <p:attrName>style.visibility</p:attrName>
                                        </p:attrNameLst>
                                      </p:cBhvr>
                                      <p:to>
                                        <p:strVal val="visible"/>
                                      </p:to>
                                    </p:set>
                                    <p:anim calcmode="lin" valueType="num">
                                      <p:cBhvr>
                                        <p:cTn id="11" dur="500" fill="hold"/>
                                        <p:tgtEl>
                                          <p:spTgt spid="88"/>
                                        </p:tgtEl>
                                        <p:attrNameLst>
                                          <p:attrName>ppt_w</p:attrName>
                                        </p:attrNameLst>
                                      </p:cBhvr>
                                      <p:tavLst>
                                        <p:tav tm="0">
                                          <p:val>
                                            <p:fltVal val="0"/>
                                          </p:val>
                                        </p:tav>
                                        <p:tav tm="100000">
                                          <p:val>
                                            <p:strVal val="#ppt_w"/>
                                          </p:val>
                                        </p:tav>
                                      </p:tavLst>
                                    </p:anim>
                                    <p:anim calcmode="lin" valueType="num">
                                      <p:cBhvr>
                                        <p:cTn id="12" dur="500" fill="hold"/>
                                        <p:tgtEl>
                                          <p:spTgt spid="88"/>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600"/>
                                  </p:stCondLst>
                                  <p:childTnLst>
                                    <p:set>
                                      <p:cBhvr>
                                        <p:cTn id="14" dur="1" fill="hold">
                                          <p:stCondLst>
                                            <p:cond delay="0"/>
                                          </p:stCondLst>
                                        </p:cTn>
                                        <p:tgtEl>
                                          <p:spTgt spid="89"/>
                                        </p:tgtEl>
                                        <p:attrNameLst>
                                          <p:attrName>style.visibility</p:attrName>
                                        </p:attrNameLst>
                                      </p:cBhvr>
                                      <p:to>
                                        <p:strVal val="visible"/>
                                      </p:to>
                                    </p:set>
                                    <p:anim calcmode="lin" valueType="num">
                                      <p:cBhvr>
                                        <p:cTn id="15" dur="500" fill="hold"/>
                                        <p:tgtEl>
                                          <p:spTgt spid="89"/>
                                        </p:tgtEl>
                                        <p:attrNameLst>
                                          <p:attrName>ppt_w</p:attrName>
                                        </p:attrNameLst>
                                      </p:cBhvr>
                                      <p:tavLst>
                                        <p:tav tm="0">
                                          <p:val>
                                            <p:fltVal val="0"/>
                                          </p:val>
                                        </p:tav>
                                        <p:tav tm="100000">
                                          <p:val>
                                            <p:strVal val="#ppt_w"/>
                                          </p:val>
                                        </p:tav>
                                      </p:tavLst>
                                    </p:anim>
                                    <p:anim calcmode="lin" valueType="num">
                                      <p:cBhvr>
                                        <p:cTn id="16" dur="500" fill="hold"/>
                                        <p:tgtEl>
                                          <p:spTgt spid="8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p:cTn id="19" dur="500" fill="hold"/>
                                        <p:tgtEl>
                                          <p:spTgt spid="90"/>
                                        </p:tgtEl>
                                        <p:attrNameLst>
                                          <p:attrName>ppt_w</p:attrName>
                                        </p:attrNameLst>
                                      </p:cBhvr>
                                      <p:tavLst>
                                        <p:tav tm="0">
                                          <p:val>
                                            <p:fltVal val="0"/>
                                          </p:val>
                                        </p:tav>
                                        <p:tav tm="100000">
                                          <p:val>
                                            <p:strVal val="#ppt_w"/>
                                          </p:val>
                                        </p:tav>
                                      </p:tavLst>
                                    </p:anim>
                                    <p:anim calcmode="lin" valueType="num">
                                      <p:cBhvr>
                                        <p:cTn id="20" dur="500" fill="hold"/>
                                        <p:tgtEl>
                                          <p:spTgt spid="90"/>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500"/>
                                  </p:stCondLst>
                                  <p:childTnLst>
                                    <p:set>
                                      <p:cBhvr>
                                        <p:cTn id="22" dur="1" fill="hold">
                                          <p:stCondLst>
                                            <p:cond delay="0"/>
                                          </p:stCondLst>
                                        </p:cTn>
                                        <p:tgtEl>
                                          <p:spTgt spid="91"/>
                                        </p:tgtEl>
                                        <p:attrNameLst>
                                          <p:attrName>style.visibility</p:attrName>
                                        </p:attrNameLst>
                                      </p:cBhvr>
                                      <p:to>
                                        <p:strVal val="visible"/>
                                      </p:to>
                                    </p:set>
                                    <p:anim calcmode="lin" valueType="num">
                                      <p:cBhvr>
                                        <p:cTn id="23" dur="500" fill="hold"/>
                                        <p:tgtEl>
                                          <p:spTgt spid="91"/>
                                        </p:tgtEl>
                                        <p:attrNameLst>
                                          <p:attrName>ppt_w</p:attrName>
                                        </p:attrNameLst>
                                      </p:cBhvr>
                                      <p:tavLst>
                                        <p:tav tm="0">
                                          <p:val>
                                            <p:fltVal val="0"/>
                                          </p:val>
                                        </p:tav>
                                        <p:tav tm="100000">
                                          <p:val>
                                            <p:strVal val="#ppt_w"/>
                                          </p:val>
                                        </p:tav>
                                      </p:tavLst>
                                    </p:anim>
                                    <p:anim calcmode="lin" valueType="num">
                                      <p:cBhvr>
                                        <p:cTn id="24" dur="500" fill="hold"/>
                                        <p:tgtEl>
                                          <p:spTgt spid="91"/>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 calcmode="lin" valueType="num">
                                      <p:cBhvr>
                                        <p:cTn id="27" dur="500" fill="hold"/>
                                        <p:tgtEl>
                                          <p:spTgt spid="92"/>
                                        </p:tgtEl>
                                        <p:attrNameLst>
                                          <p:attrName>ppt_w</p:attrName>
                                        </p:attrNameLst>
                                      </p:cBhvr>
                                      <p:tavLst>
                                        <p:tav tm="0">
                                          <p:val>
                                            <p:fltVal val="0"/>
                                          </p:val>
                                        </p:tav>
                                        <p:tav tm="100000">
                                          <p:val>
                                            <p:strVal val="#ppt_w"/>
                                          </p:val>
                                        </p:tav>
                                      </p:tavLst>
                                    </p:anim>
                                    <p:anim calcmode="lin" valueType="num">
                                      <p:cBhvr>
                                        <p:cTn id="28" dur="500" fill="hold"/>
                                        <p:tgtEl>
                                          <p:spTgt spid="92"/>
                                        </p:tgtEl>
                                        <p:attrNameLst>
                                          <p:attrName>ppt_h</p:attrName>
                                        </p:attrNameLst>
                                      </p:cBhvr>
                                      <p:tavLst>
                                        <p:tav tm="0">
                                          <p:val>
                                            <p:fltVal val="0"/>
                                          </p:val>
                                        </p:tav>
                                        <p:tav tm="100000">
                                          <p:val>
                                            <p:strVal val="#ppt_h"/>
                                          </p:val>
                                        </p:tav>
                                      </p:tavLst>
                                    </p:anim>
                                  </p:childTnLst>
                                </p:cTn>
                              </p:par>
                              <p:par>
                                <p:cTn id="29" presetID="23" presetClass="entr" presetSubtype="16" fill="hold" nodeType="withEffect">
                                  <p:stCondLst>
                                    <p:cond delay="500"/>
                                  </p:stCondLst>
                                  <p:childTnLst>
                                    <p:set>
                                      <p:cBhvr>
                                        <p:cTn id="30" dur="1" fill="hold">
                                          <p:stCondLst>
                                            <p:cond delay="0"/>
                                          </p:stCondLst>
                                        </p:cTn>
                                        <p:tgtEl>
                                          <p:spTgt spid="93"/>
                                        </p:tgtEl>
                                        <p:attrNameLst>
                                          <p:attrName>style.visibility</p:attrName>
                                        </p:attrNameLst>
                                      </p:cBhvr>
                                      <p:to>
                                        <p:strVal val="visible"/>
                                      </p:to>
                                    </p:set>
                                    <p:anim calcmode="lin" valueType="num">
                                      <p:cBhvr>
                                        <p:cTn id="31" dur="500" fill="hold"/>
                                        <p:tgtEl>
                                          <p:spTgt spid="93"/>
                                        </p:tgtEl>
                                        <p:attrNameLst>
                                          <p:attrName>ppt_w</p:attrName>
                                        </p:attrNameLst>
                                      </p:cBhvr>
                                      <p:tavLst>
                                        <p:tav tm="0">
                                          <p:val>
                                            <p:fltVal val="0"/>
                                          </p:val>
                                        </p:tav>
                                        <p:tav tm="100000">
                                          <p:val>
                                            <p:strVal val="#ppt_w"/>
                                          </p:val>
                                        </p:tav>
                                      </p:tavLst>
                                    </p:anim>
                                    <p:anim calcmode="lin" valueType="num">
                                      <p:cBhvr>
                                        <p:cTn id="32" dur="500" fill="hold"/>
                                        <p:tgtEl>
                                          <p:spTgt spid="93"/>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200"/>
                                  </p:stCondLst>
                                  <p:childTnLst>
                                    <p:set>
                                      <p:cBhvr>
                                        <p:cTn id="34" dur="1" fill="hold">
                                          <p:stCondLst>
                                            <p:cond delay="0"/>
                                          </p:stCondLst>
                                        </p:cTn>
                                        <p:tgtEl>
                                          <p:spTgt spid="94"/>
                                        </p:tgtEl>
                                        <p:attrNameLst>
                                          <p:attrName>style.visibility</p:attrName>
                                        </p:attrNameLst>
                                      </p:cBhvr>
                                      <p:to>
                                        <p:strVal val="visible"/>
                                      </p:to>
                                    </p:set>
                                    <p:anim calcmode="lin" valueType="num">
                                      <p:cBhvr>
                                        <p:cTn id="35" dur="500" fill="hold"/>
                                        <p:tgtEl>
                                          <p:spTgt spid="94"/>
                                        </p:tgtEl>
                                        <p:attrNameLst>
                                          <p:attrName>ppt_w</p:attrName>
                                        </p:attrNameLst>
                                      </p:cBhvr>
                                      <p:tavLst>
                                        <p:tav tm="0">
                                          <p:val>
                                            <p:fltVal val="0"/>
                                          </p:val>
                                        </p:tav>
                                        <p:tav tm="100000">
                                          <p:val>
                                            <p:strVal val="#ppt_w"/>
                                          </p:val>
                                        </p:tav>
                                      </p:tavLst>
                                    </p:anim>
                                    <p:anim calcmode="lin" valueType="num">
                                      <p:cBhvr>
                                        <p:cTn id="36" dur="500" fill="hold"/>
                                        <p:tgtEl>
                                          <p:spTgt spid="94"/>
                                        </p:tgtEl>
                                        <p:attrNameLst>
                                          <p:attrName>ppt_h</p:attrName>
                                        </p:attrNameLst>
                                      </p:cBhvr>
                                      <p:tavLst>
                                        <p:tav tm="0">
                                          <p:val>
                                            <p:fltVal val="0"/>
                                          </p:val>
                                        </p:tav>
                                        <p:tav tm="100000">
                                          <p:val>
                                            <p:strVal val="#ppt_h"/>
                                          </p:val>
                                        </p:tav>
                                      </p:tavLst>
                                    </p:anim>
                                  </p:childTnLst>
                                </p:cTn>
                              </p:par>
                              <p:par>
                                <p:cTn id="37" presetID="23" presetClass="entr" presetSubtype="16" fill="hold" nodeType="withEffect">
                                  <p:stCondLst>
                                    <p:cond delay="400"/>
                                  </p:stCondLst>
                                  <p:childTnLst>
                                    <p:set>
                                      <p:cBhvr>
                                        <p:cTn id="38" dur="1" fill="hold">
                                          <p:stCondLst>
                                            <p:cond delay="0"/>
                                          </p:stCondLst>
                                        </p:cTn>
                                        <p:tgtEl>
                                          <p:spTgt spid="95"/>
                                        </p:tgtEl>
                                        <p:attrNameLst>
                                          <p:attrName>style.visibility</p:attrName>
                                        </p:attrNameLst>
                                      </p:cBhvr>
                                      <p:to>
                                        <p:strVal val="visible"/>
                                      </p:to>
                                    </p:set>
                                    <p:anim calcmode="lin" valueType="num">
                                      <p:cBhvr>
                                        <p:cTn id="39" dur="500" fill="hold"/>
                                        <p:tgtEl>
                                          <p:spTgt spid="95"/>
                                        </p:tgtEl>
                                        <p:attrNameLst>
                                          <p:attrName>ppt_w</p:attrName>
                                        </p:attrNameLst>
                                      </p:cBhvr>
                                      <p:tavLst>
                                        <p:tav tm="0">
                                          <p:val>
                                            <p:fltVal val="0"/>
                                          </p:val>
                                        </p:tav>
                                        <p:tav tm="100000">
                                          <p:val>
                                            <p:strVal val="#ppt_w"/>
                                          </p:val>
                                        </p:tav>
                                      </p:tavLst>
                                    </p:anim>
                                    <p:anim calcmode="lin" valueType="num">
                                      <p:cBhvr>
                                        <p:cTn id="40" dur="500" fill="hold"/>
                                        <p:tgtEl>
                                          <p:spTgt spid="95"/>
                                        </p:tgtEl>
                                        <p:attrNameLst>
                                          <p:attrName>ppt_h</p:attrName>
                                        </p:attrNameLst>
                                      </p:cBhvr>
                                      <p:tavLst>
                                        <p:tav tm="0">
                                          <p:val>
                                            <p:fltVal val="0"/>
                                          </p:val>
                                        </p:tav>
                                        <p:tav tm="100000">
                                          <p:val>
                                            <p:strVal val="#ppt_h"/>
                                          </p:val>
                                        </p:tav>
                                      </p:tavLst>
                                    </p:anim>
                                  </p:childTnLst>
                                </p:cTn>
                              </p:par>
                              <p:par>
                                <p:cTn id="41" presetID="23" presetClass="entr" presetSubtype="16" fill="hold" nodeType="withEffect">
                                  <p:stCondLst>
                                    <p:cond delay="600"/>
                                  </p:stCondLst>
                                  <p:childTnLst>
                                    <p:set>
                                      <p:cBhvr>
                                        <p:cTn id="42" dur="1" fill="hold">
                                          <p:stCondLst>
                                            <p:cond delay="0"/>
                                          </p:stCondLst>
                                        </p:cTn>
                                        <p:tgtEl>
                                          <p:spTgt spid="96"/>
                                        </p:tgtEl>
                                        <p:attrNameLst>
                                          <p:attrName>style.visibility</p:attrName>
                                        </p:attrNameLst>
                                      </p:cBhvr>
                                      <p:to>
                                        <p:strVal val="visible"/>
                                      </p:to>
                                    </p:set>
                                    <p:anim calcmode="lin" valueType="num">
                                      <p:cBhvr>
                                        <p:cTn id="43" dur="500" fill="hold"/>
                                        <p:tgtEl>
                                          <p:spTgt spid="96"/>
                                        </p:tgtEl>
                                        <p:attrNameLst>
                                          <p:attrName>ppt_w</p:attrName>
                                        </p:attrNameLst>
                                      </p:cBhvr>
                                      <p:tavLst>
                                        <p:tav tm="0">
                                          <p:val>
                                            <p:fltVal val="0"/>
                                          </p:val>
                                        </p:tav>
                                        <p:tav tm="100000">
                                          <p:val>
                                            <p:strVal val="#ppt_w"/>
                                          </p:val>
                                        </p:tav>
                                      </p:tavLst>
                                    </p:anim>
                                    <p:anim calcmode="lin" valueType="num">
                                      <p:cBhvr>
                                        <p:cTn id="44" dur="500" fill="hold"/>
                                        <p:tgtEl>
                                          <p:spTgt spid="96"/>
                                        </p:tgtEl>
                                        <p:attrNameLst>
                                          <p:attrName>ppt_h</p:attrName>
                                        </p:attrNameLst>
                                      </p:cBhvr>
                                      <p:tavLst>
                                        <p:tav tm="0">
                                          <p:val>
                                            <p:flt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 calcmode="lin" valueType="num">
                                      <p:cBhvr>
                                        <p:cTn id="47" dur="500" fill="hold"/>
                                        <p:tgtEl>
                                          <p:spTgt spid="97"/>
                                        </p:tgtEl>
                                        <p:attrNameLst>
                                          <p:attrName>ppt_w</p:attrName>
                                        </p:attrNameLst>
                                      </p:cBhvr>
                                      <p:tavLst>
                                        <p:tav tm="0">
                                          <p:val>
                                            <p:fltVal val="0"/>
                                          </p:val>
                                        </p:tav>
                                        <p:tav tm="100000">
                                          <p:val>
                                            <p:strVal val="#ppt_w"/>
                                          </p:val>
                                        </p:tav>
                                      </p:tavLst>
                                    </p:anim>
                                    <p:anim calcmode="lin" valueType="num">
                                      <p:cBhvr>
                                        <p:cTn id="48" dur="500" fill="hold"/>
                                        <p:tgtEl>
                                          <p:spTgt spid="97"/>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500"/>
                                  </p:stCondLst>
                                  <p:childTnLst>
                                    <p:set>
                                      <p:cBhvr>
                                        <p:cTn id="50" dur="1" fill="hold">
                                          <p:stCondLst>
                                            <p:cond delay="0"/>
                                          </p:stCondLst>
                                        </p:cTn>
                                        <p:tgtEl>
                                          <p:spTgt spid="99"/>
                                        </p:tgtEl>
                                        <p:attrNameLst>
                                          <p:attrName>style.visibility</p:attrName>
                                        </p:attrNameLst>
                                      </p:cBhvr>
                                      <p:to>
                                        <p:strVal val="visible"/>
                                      </p:to>
                                    </p:set>
                                    <p:anim calcmode="lin" valueType="num">
                                      <p:cBhvr>
                                        <p:cTn id="51" dur="500" fill="hold"/>
                                        <p:tgtEl>
                                          <p:spTgt spid="99"/>
                                        </p:tgtEl>
                                        <p:attrNameLst>
                                          <p:attrName>ppt_w</p:attrName>
                                        </p:attrNameLst>
                                      </p:cBhvr>
                                      <p:tavLst>
                                        <p:tav tm="0">
                                          <p:val>
                                            <p:fltVal val="0"/>
                                          </p:val>
                                        </p:tav>
                                        <p:tav tm="100000">
                                          <p:val>
                                            <p:strVal val="#ppt_w"/>
                                          </p:val>
                                        </p:tav>
                                      </p:tavLst>
                                    </p:anim>
                                    <p:anim calcmode="lin" valueType="num">
                                      <p:cBhvr>
                                        <p:cTn id="52" dur="500" fill="hold"/>
                                        <p:tgtEl>
                                          <p:spTgt spid="99"/>
                                        </p:tgtEl>
                                        <p:attrNameLst>
                                          <p:attrName>ppt_h</p:attrName>
                                        </p:attrNameLst>
                                      </p:cBhvr>
                                      <p:tavLst>
                                        <p:tav tm="0">
                                          <p:val>
                                            <p:fltVal val="0"/>
                                          </p:val>
                                        </p:tav>
                                        <p:tav tm="100000">
                                          <p:val>
                                            <p:strVal val="#ppt_h"/>
                                          </p:val>
                                        </p:tav>
                                      </p:tavLst>
                                    </p:anim>
                                  </p:childTnLst>
                                </p:cTn>
                              </p:par>
                              <p:par>
                                <p:cTn id="53" presetID="16" presetClass="entr" presetSubtype="21" fill="hold" grpId="0" nodeType="withEffect">
                                  <p:stCondLst>
                                    <p:cond delay="1500"/>
                                  </p:stCondLst>
                                  <p:childTnLst>
                                    <p:set>
                                      <p:cBhvr>
                                        <p:cTn id="54" dur="1" fill="hold">
                                          <p:stCondLst>
                                            <p:cond delay="0"/>
                                          </p:stCondLst>
                                        </p:cTn>
                                        <p:tgtEl>
                                          <p:spTgt spid="82"/>
                                        </p:tgtEl>
                                        <p:attrNameLst>
                                          <p:attrName>style.visibility</p:attrName>
                                        </p:attrNameLst>
                                      </p:cBhvr>
                                      <p:to>
                                        <p:strVal val="visible"/>
                                      </p:to>
                                    </p:set>
                                    <p:animEffect transition="in" filter="barn(inVertical)">
                                      <p:cBhvr>
                                        <p:cTn id="55" dur="500"/>
                                        <p:tgtEl>
                                          <p:spTgt spid="82"/>
                                        </p:tgtEl>
                                      </p:cBhvr>
                                    </p:animEffect>
                                  </p:childTnLst>
                                </p:cTn>
                              </p:par>
                              <p:par>
                                <p:cTn id="56" presetID="16" presetClass="entr" presetSubtype="21" fill="hold" nodeType="withEffect">
                                  <p:stCondLst>
                                    <p:cond delay="1500"/>
                                  </p:stCondLst>
                                  <p:childTnLst>
                                    <p:set>
                                      <p:cBhvr>
                                        <p:cTn id="57" dur="1" fill="hold">
                                          <p:stCondLst>
                                            <p:cond delay="0"/>
                                          </p:stCondLst>
                                        </p:cTn>
                                        <p:tgtEl>
                                          <p:spTgt spid="83"/>
                                        </p:tgtEl>
                                        <p:attrNameLst>
                                          <p:attrName>style.visibility</p:attrName>
                                        </p:attrNameLst>
                                      </p:cBhvr>
                                      <p:to>
                                        <p:strVal val="visible"/>
                                      </p:to>
                                    </p:set>
                                    <p:animEffect transition="in" filter="barn(inVertical)">
                                      <p:cBhvr>
                                        <p:cTn id="58" dur="500"/>
                                        <p:tgtEl>
                                          <p:spTgt spid="83"/>
                                        </p:tgtEl>
                                      </p:cBhvr>
                                    </p:animEffect>
                                  </p:childTnLst>
                                </p:cTn>
                              </p:par>
                              <p:par>
                                <p:cTn id="59" presetID="16" presetClass="entr" presetSubtype="21" fill="hold" grpId="0" nodeType="withEffect">
                                  <p:stCondLst>
                                    <p:cond delay="1500"/>
                                  </p:stCondLst>
                                  <p:childTnLst>
                                    <p:set>
                                      <p:cBhvr>
                                        <p:cTn id="60" dur="1" fill="hold">
                                          <p:stCondLst>
                                            <p:cond delay="0"/>
                                          </p:stCondLst>
                                        </p:cTn>
                                        <p:tgtEl>
                                          <p:spTgt spid="84"/>
                                        </p:tgtEl>
                                        <p:attrNameLst>
                                          <p:attrName>style.visibility</p:attrName>
                                        </p:attrNameLst>
                                      </p:cBhvr>
                                      <p:to>
                                        <p:strVal val="visible"/>
                                      </p:to>
                                    </p:set>
                                    <p:animEffect transition="in" filter="barn(inVertical)">
                                      <p:cBhvr>
                                        <p:cTn id="61" dur="500"/>
                                        <p:tgtEl>
                                          <p:spTgt spid="84"/>
                                        </p:tgtEl>
                                      </p:cBhvr>
                                    </p:animEffect>
                                  </p:childTnLst>
                                </p:cTn>
                              </p:par>
                              <p:par>
                                <p:cTn id="62" presetID="16" presetClass="entr" presetSubtype="21" fill="hold" grpId="0" nodeType="withEffect">
                                  <p:stCondLst>
                                    <p:cond delay="1500"/>
                                  </p:stCondLst>
                                  <p:childTnLst>
                                    <p:set>
                                      <p:cBhvr>
                                        <p:cTn id="63" dur="1" fill="hold">
                                          <p:stCondLst>
                                            <p:cond delay="0"/>
                                          </p:stCondLst>
                                        </p:cTn>
                                        <p:tgtEl>
                                          <p:spTgt spid="85"/>
                                        </p:tgtEl>
                                        <p:attrNameLst>
                                          <p:attrName>style.visibility</p:attrName>
                                        </p:attrNameLst>
                                      </p:cBhvr>
                                      <p:to>
                                        <p:strVal val="visible"/>
                                      </p:to>
                                    </p:set>
                                    <p:animEffect transition="in" filter="barn(inVertical)">
                                      <p:cBhvr>
                                        <p:cTn id="64" dur="500"/>
                                        <p:tgtEl>
                                          <p:spTgt spid="85"/>
                                        </p:tgtEl>
                                      </p:cBhvr>
                                    </p:animEffect>
                                  </p:childTnLst>
                                </p:cTn>
                              </p:par>
                              <p:par>
                                <p:cTn id="65" presetID="16" presetClass="entr" presetSubtype="21" fill="hold" nodeType="withEffect">
                                  <p:stCondLst>
                                    <p:cond delay="1500"/>
                                  </p:stCondLst>
                                  <p:childTnLst>
                                    <p:set>
                                      <p:cBhvr>
                                        <p:cTn id="66" dur="1" fill="hold">
                                          <p:stCondLst>
                                            <p:cond delay="0"/>
                                          </p:stCondLst>
                                        </p:cTn>
                                        <p:tgtEl>
                                          <p:spTgt spid="86"/>
                                        </p:tgtEl>
                                        <p:attrNameLst>
                                          <p:attrName>style.visibility</p:attrName>
                                        </p:attrNameLst>
                                      </p:cBhvr>
                                      <p:to>
                                        <p:strVal val="visible"/>
                                      </p:to>
                                    </p:set>
                                    <p:animEffect transition="in" filter="barn(inVertical)">
                                      <p:cBhvr>
                                        <p:cTn id="67" dur="500"/>
                                        <p:tgtEl>
                                          <p:spTgt spid="86"/>
                                        </p:tgtEl>
                                      </p:cBhvr>
                                    </p:animEffect>
                                  </p:childTnLst>
                                </p:cTn>
                              </p:par>
                              <p:par>
                                <p:cTn id="68" presetID="16" presetClass="entr" presetSubtype="21" fill="hold" nodeType="withEffect">
                                  <p:stCondLst>
                                    <p:cond delay="1500"/>
                                  </p:stCondLst>
                                  <p:childTnLst>
                                    <p:set>
                                      <p:cBhvr>
                                        <p:cTn id="69" dur="1" fill="hold">
                                          <p:stCondLst>
                                            <p:cond delay="0"/>
                                          </p:stCondLst>
                                        </p:cTn>
                                        <p:tgtEl>
                                          <p:spTgt spid="100"/>
                                        </p:tgtEl>
                                        <p:attrNameLst>
                                          <p:attrName>style.visibility</p:attrName>
                                        </p:attrNameLst>
                                      </p:cBhvr>
                                      <p:to>
                                        <p:strVal val="visible"/>
                                      </p:to>
                                    </p:set>
                                    <p:animEffect transition="in" filter="barn(inVertical)">
                                      <p:cBhvr>
                                        <p:cTn id="70"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4" grpId="0"/>
      <p:bldP spid="8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8" name="Rounded Rectangle 97"/>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52400">
              <a:srgbClr val="4ACF1B">
                <a:alpha val="54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7" name="TextBox 106"/>
          <p:cNvSpPr txBox="1"/>
          <p:nvPr/>
        </p:nvSpPr>
        <p:spPr>
          <a:xfrm>
            <a:off x="1145225" y="486551"/>
            <a:ext cx="6983002" cy="707886"/>
          </a:xfrm>
          <a:prstGeom prst="rect">
            <a:avLst/>
          </a:prstGeom>
          <a:noFill/>
        </p:spPr>
        <p:txBody>
          <a:bodyPr wrap="none" rtlCol="0">
            <a:spAutoFit/>
          </a:bodyPr>
          <a:lstStyle/>
          <a:p>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Bảng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phân</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chia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công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việc</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graphicFrame>
        <p:nvGraphicFramePr>
          <p:cNvPr id="2" name="Table 1"/>
          <p:cNvGraphicFramePr>
            <a:graphicFrameLocks noGrp="1"/>
          </p:cNvGraphicFramePr>
          <p:nvPr/>
        </p:nvGraphicFramePr>
        <p:xfrm>
          <a:off x="942001" y="1917476"/>
          <a:ext cx="10299033" cy="4212143"/>
        </p:xfrm>
        <a:graphic>
          <a:graphicData uri="http://schemas.openxmlformats.org/drawingml/2006/table">
            <a:tbl>
              <a:tblPr firstRow="1" bandRow="1">
                <a:tableStyleId>{5C22544A-7EE6-4342-B048-85BDC9FD1C3A}</a:tableStyleId>
              </a:tblPr>
              <a:tblGrid>
                <a:gridCol w="3433011"/>
                <a:gridCol w="3433011"/>
                <a:gridCol w="3433011"/>
              </a:tblGrid>
              <a:tr h="833171">
                <a:tc>
                  <a:txBody>
                    <a:bodyPr/>
                    <a:lstStyle/>
                    <a:p>
                      <a:r>
                        <a:rPr lang="en-US" dirty="0" err="1" smtClean="0"/>
                        <a:t>Họ</a:t>
                      </a:r>
                      <a:r>
                        <a:rPr lang="en-US" baseline="0" dirty="0" smtClean="0"/>
                        <a:t> </a:t>
                      </a:r>
                      <a:r>
                        <a:rPr lang="en-US" baseline="0" dirty="0" err="1" smtClean="0"/>
                        <a:t>và</a:t>
                      </a:r>
                      <a:r>
                        <a:rPr lang="en-US" baseline="0" dirty="0" smtClean="0"/>
                        <a:t> </a:t>
                      </a:r>
                      <a:r>
                        <a:rPr lang="en-US" baseline="0" dirty="0" err="1" smtClean="0"/>
                        <a:t>Tên</a:t>
                      </a:r>
                      <a:endParaRPr lang="en-US" dirty="0"/>
                    </a:p>
                  </a:txBody>
                  <a:tcPr/>
                </a:tc>
                <a:tc>
                  <a:txBody>
                    <a:bodyPr/>
                    <a:lstStyle/>
                    <a:p>
                      <a:r>
                        <a:rPr lang="en-US" dirty="0" smtClean="0"/>
                        <a:t>MSSV</a:t>
                      </a:r>
                      <a:endParaRPr lang="en-US" dirty="0"/>
                    </a:p>
                  </a:txBody>
                  <a:tcPr/>
                </a:tc>
                <a:tc>
                  <a:txBody>
                    <a:bodyPr/>
                    <a:lstStyle/>
                    <a:p>
                      <a:r>
                        <a:rPr lang="en-US" dirty="0" err="1" smtClean="0"/>
                        <a:t>Công</a:t>
                      </a:r>
                      <a:r>
                        <a:rPr lang="en-US" baseline="0" dirty="0" smtClean="0"/>
                        <a:t> </a:t>
                      </a:r>
                      <a:r>
                        <a:rPr lang="en-US" baseline="0" dirty="0" err="1" smtClean="0"/>
                        <a:t>việc</a:t>
                      </a:r>
                      <a:endParaRPr lang="en-US" dirty="0"/>
                    </a:p>
                  </a:txBody>
                  <a:tcPr/>
                </a:tc>
              </a:tr>
              <a:tr h="844743">
                <a:tc>
                  <a:txBody>
                    <a:bodyPr/>
                    <a:lstStyle/>
                    <a:p>
                      <a:r>
                        <a:rPr lang="en-US" dirty="0" err="1" smtClean="0"/>
                        <a:t>Bùi</a:t>
                      </a:r>
                      <a:r>
                        <a:rPr lang="en-US" baseline="0" dirty="0" smtClean="0"/>
                        <a:t> </a:t>
                      </a:r>
                      <a:r>
                        <a:rPr lang="en-US" baseline="0" dirty="0" err="1" smtClean="0"/>
                        <a:t>Thúy</a:t>
                      </a:r>
                      <a:r>
                        <a:rPr lang="en-US" baseline="0" dirty="0" smtClean="0"/>
                        <a:t> An</a:t>
                      </a:r>
                      <a:endParaRPr lang="en-US" dirty="0"/>
                    </a:p>
                  </a:txBody>
                  <a:tcPr/>
                </a:tc>
                <a:tc>
                  <a:txBody>
                    <a:bodyPr/>
                    <a:lstStyle/>
                    <a:p>
                      <a:r>
                        <a:rPr lang="en-US" dirty="0" smtClean="0"/>
                        <a:t>K214041585</a:t>
                      </a:r>
                      <a:endParaRPr lang="en-US" dirty="0"/>
                    </a:p>
                  </a:txBody>
                  <a:tcPr/>
                </a:tc>
                <a:tc>
                  <a:txBody>
                    <a:bodyPr/>
                    <a:lstStyle/>
                    <a:p>
                      <a:r>
                        <a:rPr lang="en-US" dirty="0" err="1" smtClean="0"/>
                        <a:t>Nội</a:t>
                      </a:r>
                      <a:r>
                        <a:rPr lang="en-US" baseline="0" dirty="0" smtClean="0"/>
                        <a:t> dung (</a:t>
                      </a:r>
                      <a:r>
                        <a:rPr lang="en-US" baseline="0" dirty="0" err="1" smtClean="0"/>
                        <a:t>phụ</a:t>
                      </a:r>
                      <a:r>
                        <a:rPr lang="en-US" baseline="0" dirty="0" smtClean="0"/>
                        <a:t>), </a:t>
                      </a:r>
                      <a:r>
                        <a:rPr lang="en-US" baseline="0" dirty="0" err="1" smtClean="0"/>
                        <a:t>thuyết</a:t>
                      </a:r>
                      <a:r>
                        <a:rPr lang="en-US" baseline="0" dirty="0" smtClean="0"/>
                        <a:t> </a:t>
                      </a:r>
                      <a:r>
                        <a:rPr lang="en-US" baseline="0" dirty="0" err="1" smtClean="0"/>
                        <a:t>trình</a:t>
                      </a:r>
                      <a:endParaRPr lang="en-US" dirty="0"/>
                    </a:p>
                  </a:txBody>
                  <a:tcPr/>
                </a:tc>
              </a:tr>
              <a:tr h="844743">
                <a:tc>
                  <a:txBody>
                    <a:bodyPr/>
                    <a:lstStyle/>
                    <a:p>
                      <a:r>
                        <a:rPr lang="en-US" dirty="0" err="1" smtClean="0"/>
                        <a:t>Huỳnh</a:t>
                      </a:r>
                      <a:r>
                        <a:rPr lang="en-US" baseline="0" dirty="0" smtClean="0"/>
                        <a:t> </a:t>
                      </a:r>
                      <a:r>
                        <a:rPr lang="en-US" baseline="0" dirty="0" err="1" smtClean="0"/>
                        <a:t>Bảo</a:t>
                      </a:r>
                      <a:r>
                        <a:rPr lang="en-US" baseline="0" dirty="0" smtClean="0"/>
                        <a:t> </a:t>
                      </a:r>
                      <a:r>
                        <a:rPr lang="en-US" baseline="0" dirty="0" err="1" smtClean="0"/>
                        <a:t>Trân</a:t>
                      </a:r>
                      <a:endParaRPr lang="en-US" dirty="0"/>
                    </a:p>
                  </a:txBody>
                  <a:tcPr/>
                </a:tc>
                <a:tc>
                  <a:txBody>
                    <a:bodyPr/>
                    <a:lstStyle/>
                    <a:p>
                      <a:r>
                        <a:rPr lang="en-US" dirty="0" smtClean="0"/>
                        <a:t>K214041621</a:t>
                      </a:r>
                      <a:endParaRPr lang="en-US" dirty="0"/>
                    </a:p>
                  </a:txBody>
                  <a:tcPr/>
                </a:tc>
                <a:tc>
                  <a:txBody>
                    <a:bodyPr/>
                    <a:lstStyle/>
                    <a:p>
                      <a:r>
                        <a:rPr lang="en-US" dirty="0" err="1" smtClean="0"/>
                        <a:t>Nội</a:t>
                      </a:r>
                      <a:r>
                        <a:rPr lang="en-US" baseline="0" dirty="0" smtClean="0"/>
                        <a:t> dung (chính), </a:t>
                      </a:r>
                      <a:r>
                        <a:rPr lang="en-US" baseline="0" dirty="0" err="1" smtClean="0"/>
                        <a:t>thuyết</a:t>
                      </a:r>
                      <a:r>
                        <a:rPr lang="en-US" baseline="0" dirty="0" smtClean="0"/>
                        <a:t> </a:t>
                      </a:r>
                      <a:r>
                        <a:rPr lang="en-US" baseline="0" dirty="0" err="1" smtClean="0"/>
                        <a:t>trình</a:t>
                      </a:r>
                      <a:endParaRPr lang="en-US" dirty="0"/>
                    </a:p>
                  </a:txBody>
                  <a:tcPr/>
                </a:tc>
              </a:tr>
              <a:tr h="844743">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err="1" smtClean="0"/>
                        <a:t>Nguyễn</a:t>
                      </a:r>
                      <a:r>
                        <a:rPr lang="en-US" baseline="0" dirty="0" smtClean="0"/>
                        <a:t> </a:t>
                      </a:r>
                      <a:r>
                        <a:rPr lang="en-US" baseline="0" dirty="0" err="1" smtClean="0"/>
                        <a:t>Thị</a:t>
                      </a:r>
                      <a:r>
                        <a:rPr lang="en-US" baseline="0" dirty="0" smtClean="0"/>
                        <a:t> </a:t>
                      </a:r>
                      <a:r>
                        <a:rPr lang="en-US" baseline="0" dirty="0" err="1" smtClean="0"/>
                        <a:t>Thanh</a:t>
                      </a:r>
                      <a:r>
                        <a:rPr lang="en-US" baseline="0" dirty="0" smtClean="0"/>
                        <a:t> </a:t>
                      </a:r>
                      <a:r>
                        <a:rPr lang="en-US" baseline="0" dirty="0" err="1" smtClean="0"/>
                        <a:t>Trúc</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K214041623</a:t>
                      </a:r>
                      <a:endParaRPr lang="en-US" dirty="0" smtClean="0"/>
                    </a:p>
                    <a:p>
                      <a:endParaRPr lang="en-US" dirty="0"/>
                    </a:p>
                  </a:txBody>
                  <a:tcPr/>
                </a:tc>
                <a:tc>
                  <a:txBody>
                    <a:bodyPr/>
                    <a:lstStyle/>
                    <a:p>
                      <a:r>
                        <a:rPr lang="en-US" dirty="0" err="1" smtClean="0"/>
                        <a:t>Nội</a:t>
                      </a:r>
                      <a:r>
                        <a:rPr lang="en-US" baseline="0" dirty="0" smtClean="0"/>
                        <a:t> dung (</a:t>
                      </a:r>
                      <a:r>
                        <a:rPr lang="en-US" baseline="0" dirty="0" err="1" smtClean="0"/>
                        <a:t>chính</a:t>
                      </a:r>
                      <a:r>
                        <a:rPr lang="en-US" baseline="0" dirty="0" smtClean="0"/>
                        <a:t>), </a:t>
                      </a:r>
                      <a:r>
                        <a:rPr lang="en-US" baseline="0" dirty="0" err="1" smtClean="0"/>
                        <a:t>thuyết</a:t>
                      </a:r>
                      <a:r>
                        <a:rPr lang="en-US" baseline="0" dirty="0" smtClean="0"/>
                        <a:t> </a:t>
                      </a:r>
                      <a:r>
                        <a:rPr lang="en-US" baseline="0" dirty="0" err="1" smtClean="0"/>
                        <a:t>trình</a:t>
                      </a:r>
                      <a:endParaRPr lang="en-US" dirty="0"/>
                    </a:p>
                  </a:txBody>
                  <a:tcPr/>
                </a:tc>
              </a:tr>
              <a:tr h="844743">
                <a:tc>
                  <a:txBody>
                    <a:bodyPr/>
                    <a:lstStyle/>
                    <a:p>
                      <a:r>
                        <a:rPr lang="en-US" dirty="0" err="1" smtClean="0"/>
                        <a:t>Trần</a:t>
                      </a:r>
                      <a:r>
                        <a:rPr lang="en-US" baseline="0" dirty="0" smtClean="0"/>
                        <a:t> </a:t>
                      </a:r>
                      <a:r>
                        <a:rPr lang="en-US" baseline="0" dirty="0" err="1" smtClean="0"/>
                        <a:t>Thị</a:t>
                      </a:r>
                      <a:r>
                        <a:rPr lang="en-US" baseline="0" dirty="0" smtClean="0"/>
                        <a:t> </a:t>
                      </a:r>
                      <a:r>
                        <a:rPr lang="en-US" baseline="0" dirty="0" err="1" smtClean="0"/>
                        <a:t>Ái</a:t>
                      </a:r>
                      <a:r>
                        <a:rPr lang="en-US" baseline="0" dirty="0" smtClean="0"/>
                        <a:t> </a:t>
                      </a:r>
                      <a:r>
                        <a:rPr lang="en-US" baseline="0" dirty="0" err="1" smtClean="0"/>
                        <a:t>Vy</a:t>
                      </a:r>
                      <a:endParaRPr lang="en-US" dirty="0"/>
                    </a:p>
                  </a:txBody>
                  <a:tcPr/>
                </a:tc>
                <a:tc>
                  <a:txBody>
                    <a:bodyPr/>
                    <a:lstStyle/>
                    <a:p>
                      <a:r>
                        <a:rPr lang="en-US" dirty="0" smtClean="0"/>
                        <a:t>K214041629</a:t>
                      </a:r>
                      <a:endParaRPr lang="en-US" dirty="0"/>
                    </a:p>
                  </a:txBody>
                  <a:tcPr/>
                </a:tc>
                <a:tc>
                  <a:txBody>
                    <a:bodyPr/>
                    <a:lstStyle/>
                    <a:p>
                      <a:r>
                        <a:rPr lang="en-US" dirty="0" err="1" smtClean="0"/>
                        <a:t>Sắp</a:t>
                      </a:r>
                      <a:r>
                        <a:rPr lang="en-US" baseline="0" dirty="0" smtClean="0"/>
                        <a:t> </a:t>
                      </a:r>
                      <a:r>
                        <a:rPr lang="en-US" baseline="0" dirty="0" err="1" smtClean="0"/>
                        <a:t>xếp</a:t>
                      </a:r>
                      <a:r>
                        <a:rPr lang="en-US" baseline="0" dirty="0" smtClean="0"/>
                        <a:t> </a:t>
                      </a:r>
                      <a:r>
                        <a:rPr lang="en-US" baseline="0" dirty="0" err="1" smtClean="0"/>
                        <a:t>nội</a:t>
                      </a:r>
                      <a:r>
                        <a:rPr lang="en-US" baseline="0" dirty="0" smtClean="0"/>
                        <a:t> dung, </a:t>
                      </a:r>
                      <a:r>
                        <a:rPr lang="en-US" baseline="0" dirty="0" err="1" smtClean="0"/>
                        <a:t>làm</a:t>
                      </a:r>
                      <a:r>
                        <a:rPr lang="en-US" baseline="0" dirty="0" smtClean="0"/>
                        <a:t> </a:t>
                      </a:r>
                      <a:r>
                        <a:rPr lang="en-US" baseline="0" dirty="0" err="1" smtClean="0"/>
                        <a:t>powerpoint</a:t>
                      </a:r>
                      <a:endParaRPr 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0-#ppt_w/2"/>
                                          </p:val>
                                        </p:tav>
                                        <p:tav tm="100000">
                                          <p:val>
                                            <p:strVal val="#ppt_x"/>
                                          </p:val>
                                        </p:tav>
                                      </p:tavLst>
                                    </p:anim>
                                    <p:anim calcmode="lin" valueType="num">
                                      <p:cBhvr additive="base">
                                        <p:cTn id="8" dur="500" fill="hold"/>
                                        <p:tgtEl>
                                          <p:spTgt spid="10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500" fill="hold"/>
                                        <p:tgtEl>
                                          <p:spTgt spid="98"/>
                                        </p:tgtEl>
                                        <p:attrNameLst>
                                          <p:attrName>ppt_x</p:attrName>
                                        </p:attrNameLst>
                                      </p:cBhvr>
                                      <p:tavLst>
                                        <p:tav tm="0">
                                          <p:val>
                                            <p:strVal val="0-#ppt_w/2"/>
                                          </p:val>
                                        </p:tav>
                                        <p:tav tm="100000">
                                          <p:val>
                                            <p:strVal val="#ppt_x"/>
                                          </p:val>
                                        </p:tav>
                                      </p:tavLst>
                                    </p:anim>
                                    <p:anim calcmode="lin" valueType="num">
                                      <p:cBhvr additive="base">
                                        <p:cTn id="12" dur="5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105" name="Rounded Rectangle 104"/>
          <p:cNvSpPr/>
          <p:nvPr/>
        </p:nvSpPr>
        <p:spPr>
          <a:xfrm>
            <a:off x="612328" y="498589"/>
            <a:ext cx="11010968" cy="5767646"/>
          </a:xfrm>
          <a:prstGeom prst="roundRect">
            <a:avLst>
              <a:gd name="adj" fmla="val 4817"/>
            </a:avLst>
          </a:prstGeom>
          <a:noFill/>
          <a:ln w="50800" cap="rnd">
            <a:solidFill>
              <a:srgbClr val="CCECFF"/>
            </a:solidFill>
            <a:prstDash val="solid"/>
            <a:bevel/>
          </a:ln>
          <a:effectLst>
            <a:glow rad="190500">
              <a:srgbClr val="92D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p:cNvGrpSpPr/>
          <p:nvPr/>
        </p:nvGrpSpPr>
        <p:grpSpPr>
          <a:xfrm rot="20376177">
            <a:off x="-1259516" y="4223594"/>
            <a:ext cx="4123961" cy="4071268"/>
            <a:chOff x="-1575619" y="4152315"/>
            <a:chExt cx="4123961" cy="4071268"/>
          </a:xfrm>
        </p:grpSpPr>
        <p:pic>
          <p:nvPicPr>
            <p:cNvPr id="98" name="Picture 97"/>
            <p:cNvPicPr>
              <a:picLocks noChangeAspect="1"/>
            </p:cNvPicPr>
            <p:nvPr/>
          </p:nvPicPr>
          <p:blipFill>
            <a:blip r:embed="rId1"/>
            <a:stretch>
              <a:fillRect/>
            </a:stretch>
          </p:blipFill>
          <p:spPr>
            <a:xfrm rot="14042855" flipH="1" flipV="1">
              <a:off x="-880331" y="3457027"/>
              <a:ext cx="2558989" cy="3949565"/>
            </a:xfrm>
            <a:prstGeom prst="rect">
              <a:avLst/>
            </a:prstGeom>
          </p:spPr>
        </p:pic>
        <p:pic>
          <p:nvPicPr>
            <p:cNvPr id="2" name="Picture 1"/>
            <p:cNvPicPr>
              <a:picLocks noChangeAspect="1"/>
            </p:cNvPicPr>
            <p:nvPr/>
          </p:nvPicPr>
          <p:blipFill>
            <a:blip r:embed="rId1"/>
            <a:stretch>
              <a:fillRect/>
            </a:stretch>
          </p:blipFill>
          <p:spPr>
            <a:xfrm rot="9226499">
              <a:off x="514606" y="5084698"/>
              <a:ext cx="2033736" cy="3138885"/>
            </a:xfrm>
            <a:prstGeom prst="rect">
              <a:avLst/>
            </a:prstGeom>
          </p:spPr>
        </p:pic>
      </p:grpSp>
      <p:grpSp>
        <p:nvGrpSpPr>
          <p:cNvPr id="101" name="Group 100"/>
          <p:cNvGrpSpPr/>
          <p:nvPr/>
        </p:nvGrpSpPr>
        <p:grpSpPr>
          <a:xfrm rot="6623823" flipV="1">
            <a:off x="9663853" y="-1538827"/>
            <a:ext cx="4123961" cy="4071268"/>
            <a:chOff x="-1575619" y="4152315"/>
            <a:chExt cx="4123961" cy="4071268"/>
          </a:xfrm>
        </p:grpSpPr>
        <p:pic>
          <p:nvPicPr>
            <p:cNvPr id="102" name="Picture 101"/>
            <p:cNvPicPr>
              <a:picLocks noChangeAspect="1"/>
            </p:cNvPicPr>
            <p:nvPr/>
          </p:nvPicPr>
          <p:blipFill>
            <a:blip r:embed="rId1"/>
            <a:stretch>
              <a:fillRect/>
            </a:stretch>
          </p:blipFill>
          <p:spPr>
            <a:xfrm rot="14042855" flipH="1" flipV="1">
              <a:off x="-880331" y="3457027"/>
              <a:ext cx="2558989" cy="3949565"/>
            </a:xfrm>
            <a:prstGeom prst="rect">
              <a:avLst/>
            </a:prstGeom>
          </p:spPr>
        </p:pic>
        <p:pic>
          <p:nvPicPr>
            <p:cNvPr id="103" name="Picture 102"/>
            <p:cNvPicPr>
              <a:picLocks noChangeAspect="1"/>
            </p:cNvPicPr>
            <p:nvPr/>
          </p:nvPicPr>
          <p:blipFill>
            <a:blip r:embed="rId1"/>
            <a:stretch>
              <a:fillRect/>
            </a:stretch>
          </p:blipFill>
          <p:spPr>
            <a:xfrm rot="9226499">
              <a:off x="514606" y="5084698"/>
              <a:ext cx="2033736" cy="3138885"/>
            </a:xfrm>
            <a:prstGeom prst="rect">
              <a:avLst/>
            </a:prstGeom>
          </p:spPr>
        </p:pic>
      </p:grpSp>
      <p:sp>
        <p:nvSpPr>
          <p:cNvPr id="107" name="TextBox 106"/>
          <p:cNvSpPr txBox="1"/>
          <p:nvPr/>
        </p:nvSpPr>
        <p:spPr>
          <a:xfrm>
            <a:off x="2170257" y="737347"/>
            <a:ext cx="7895110" cy="1015663"/>
          </a:xfrm>
          <a:prstGeom prst="rect">
            <a:avLst/>
          </a:prstGeom>
          <a:noFill/>
        </p:spPr>
        <p:txBody>
          <a:bodyPr wrap="none" rtlCol="0">
            <a:spAutoFit/>
          </a:bodyPr>
          <a:lstStyle/>
          <a:p>
            <a:r>
              <a:rPr lang="id-ID" sz="6000" b="1" dirty="0" smtClean="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 </a:t>
            </a:r>
            <a:r>
              <a:rPr lang="en-US" sz="6000" b="1" dirty="0" smtClean="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THÀNH VIÊN NHÓM</a:t>
            </a:r>
            <a:endParaRPr lang="id-ID" sz="60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endParaRPr>
          </a:p>
        </p:txBody>
      </p:sp>
      <p:sp>
        <p:nvSpPr>
          <p:cNvPr id="5" name="Oval 4"/>
          <p:cNvSpPr/>
          <p:nvPr/>
        </p:nvSpPr>
        <p:spPr>
          <a:xfrm>
            <a:off x="1390418" y="2127228"/>
            <a:ext cx="2239075" cy="2239075"/>
          </a:xfrm>
          <a:prstGeom prst="ellipse">
            <a:avLst/>
          </a:prstGeom>
          <a:noFill/>
          <a:ln w="41275">
            <a:solidFill>
              <a:srgbClr val="FFCCFF"/>
            </a:solidFill>
          </a:ln>
          <a:effectLst>
            <a:glow rad="177800">
              <a:srgbClr val="FF0066">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9" name="Oval 118"/>
          <p:cNvSpPr/>
          <p:nvPr/>
        </p:nvSpPr>
        <p:spPr>
          <a:xfrm>
            <a:off x="3892167" y="2146535"/>
            <a:ext cx="2239075" cy="2239075"/>
          </a:xfrm>
          <a:prstGeom prst="ellipse">
            <a:avLst/>
          </a:prstGeom>
          <a:noFill/>
          <a:ln w="41275">
            <a:solidFill>
              <a:srgbClr val="CCECFF"/>
            </a:solidFill>
          </a:ln>
          <a:effectLst>
            <a:glow rad="177800">
              <a:srgbClr val="00B0F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Oval 121"/>
          <p:cNvSpPr/>
          <p:nvPr/>
        </p:nvSpPr>
        <p:spPr>
          <a:xfrm>
            <a:off x="6394986" y="2163989"/>
            <a:ext cx="2239075" cy="2239075"/>
          </a:xfrm>
          <a:prstGeom prst="ellipse">
            <a:avLst/>
          </a:prstGeom>
          <a:noFill/>
          <a:ln w="41275">
            <a:solidFill>
              <a:schemeClr val="accent4">
                <a:lumMod val="20000"/>
                <a:lumOff val="80000"/>
              </a:schemeClr>
            </a:solidFill>
          </a:ln>
          <a:effectLst>
            <a:glow rad="177800">
              <a:srgbClr val="FFC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3" name="Oval 122"/>
          <p:cNvSpPr/>
          <p:nvPr/>
        </p:nvSpPr>
        <p:spPr>
          <a:xfrm>
            <a:off x="8880705" y="2127747"/>
            <a:ext cx="2239075" cy="2239075"/>
          </a:xfrm>
          <a:prstGeom prst="ellipse">
            <a:avLst/>
          </a:prstGeom>
          <a:noFill/>
          <a:ln w="41275">
            <a:solidFill>
              <a:schemeClr val="accent6">
                <a:lumMod val="20000"/>
                <a:lumOff val="80000"/>
              </a:schemeClr>
            </a:solidFill>
          </a:ln>
          <a:effectLst>
            <a:glow rad="177800">
              <a:srgbClr val="92D05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2" name="Picture 51"/>
          <p:cNvPicPr>
            <a:picLocks noChangeAspect="1"/>
          </p:cNvPicPr>
          <p:nvPr/>
        </p:nvPicPr>
        <p:blipFill>
          <a:blip r:embed="rId2"/>
          <a:stretch>
            <a:fillRect/>
          </a:stretch>
        </p:blipFill>
        <p:spPr>
          <a:xfrm>
            <a:off x="3104390" y="2791799"/>
            <a:ext cx="1161217" cy="1088641"/>
          </a:xfrm>
          <a:prstGeom prst="rect">
            <a:avLst/>
          </a:prstGeom>
        </p:spPr>
      </p:pic>
      <p:pic>
        <p:nvPicPr>
          <p:cNvPr id="124" name="Picture 123"/>
          <p:cNvPicPr>
            <a:picLocks noChangeAspect="1"/>
          </p:cNvPicPr>
          <p:nvPr/>
        </p:nvPicPr>
        <p:blipFill>
          <a:blip r:embed="rId2"/>
          <a:stretch>
            <a:fillRect/>
          </a:stretch>
        </p:blipFill>
        <p:spPr>
          <a:xfrm>
            <a:off x="5642194" y="2811106"/>
            <a:ext cx="1161217" cy="1088641"/>
          </a:xfrm>
          <a:prstGeom prst="rect">
            <a:avLst/>
          </a:prstGeom>
        </p:spPr>
      </p:pic>
      <p:pic>
        <p:nvPicPr>
          <p:cNvPr id="125" name="Picture 124"/>
          <p:cNvPicPr>
            <a:picLocks noChangeAspect="1"/>
          </p:cNvPicPr>
          <p:nvPr/>
        </p:nvPicPr>
        <p:blipFill>
          <a:blip r:embed="rId2"/>
          <a:stretch>
            <a:fillRect/>
          </a:stretch>
        </p:blipFill>
        <p:spPr>
          <a:xfrm>
            <a:off x="8158263" y="2811106"/>
            <a:ext cx="1161217" cy="1088641"/>
          </a:xfrm>
          <a:prstGeom prst="rect">
            <a:avLst/>
          </a:prstGeom>
        </p:spPr>
      </p:pic>
      <p:sp>
        <p:nvSpPr>
          <p:cNvPr id="53" name="TextBox 52"/>
          <p:cNvSpPr txBox="1"/>
          <p:nvPr/>
        </p:nvSpPr>
        <p:spPr>
          <a:xfrm>
            <a:off x="1648660" y="2481242"/>
            <a:ext cx="1722590" cy="1569660"/>
          </a:xfrm>
          <a:prstGeom prst="rect">
            <a:avLst/>
          </a:prstGeom>
          <a:noFill/>
        </p:spPr>
        <p:txBody>
          <a:bodyPr wrap="square" rtlCol="0">
            <a:spAutoFit/>
          </a:bodyPr>
          <a:lstStyle/>
          <a:p>
            <a:pPr algn="ctr"/>
            <a:r>
              <a:rPr lang="en-US" sz="3200" b="1" dirty="0" err="1" smtClean="0">
                <a:solidFill>
                  <a:schemeClr val="bg1"/>
                </a:solidFill>
                <a:latin typeface="Bathilda" panose="02000500000000000000" pitchFamily="50" charset="0"/>
              </a:rPr>
              <a:t>Bùi</a:t>
            </a:r>
            <a:r>
              <a:rPr lang="en-US" sz="3200" b="1" dirty="0" smtClean="0">
                <a:solidFill>
                  <a:schemeClr val="bg1"/>
                </a:solidFill>
                <a:latin typeface="Bathilda" panose="02000500000000000000" pitchFamily="50" charset="0"/>
              </a:rPr>
              <a:t> </a:t>
            </a:r>
            <a:r>
              <a:rPr lang="en-US" sz="3200" b="1" dirty="0" err="1" smtClean="0">
                <a:solidFill>
                  <a:schemeClr val="bg1"/>
                </a:solidFill>
                <a:latin typeface="Bathilda" panose="02000500000000000000" pitchFamily="50" charset="0"/>
              </a:rPr>
              <a:t>Thúy</a:t>
            </a:r>
            <a:r>
              <a:rPr lang="en-US" sz="3200" b="1" dirty="0" smtClean="0">
                <a:solidFill>
                  <a:schemeClr val="bg1"/>
                </a:solidFill>
                <a:latin typeface="Bathilda" panose="02000500000000000000" pitchFamily="50" charset="0"/>
              </a:rPr>
              <a:t> </a:t>
            </a:r>
            <a:endParaRPr lang="en-US" sz="3200" b="1" dirty="0" smtClean="0">
              <a:solidFill>
                <a:schemeClr val="bg1"/>
              </a:solidFill>
              <a:latin typeface="Bathilda" panose="02000500000000000000" pitchFamily="50" charset="0"/>
            </a:endParaRPr>
          </a:p>
          <a:p>
            <a:pPr algn="ctr"/>
            <a:r>
              <a:rPr lang="en-US" sz="3200" b="1" dirty="0" smtClean="0">
                <a:solidFill>
                  <a:schemeClr val="bg1"/>
                </a:solidFill>
                <a:latin typeface="Bathilda" panose="02000500000000000000" pitchFamily="50" charset="0"/>
              </a:rPr>
              <a:t>An</a:t>
            </a:r>
            <a:endParaRPr lang="id-ID" sz="3200" b="1" dirty="0">
              <a:solidFill>
                <a:schemeClr val="bg1"/>
              </a:solidFill>
              <a:latin typeface="Bathilda" panose="02000500000000000000" pitchFamily="50" charset="0"/>
            </a:endParaRPr>
          </a:p>
        </p:txBody>
      </p:sp>
      <p:sp>
        <p:nvSpPr>
          <p:cNvPr id="126" name="TextBox 125"/>
          <p:cNvSpPr txBox="1"/>
          <p:nvPr/>
        </p:nvSpPr>
        <p:spPr>
          <a:xfrm>
            <a:off x="3953436" y="2521059"/>
            <a:ext cx="1954070" cy="1815882"/>
          </a:xfrm>
          <a:prstGeom prst="rect">
            <a:avLst/>
          </a:prstGeom>
          <a:noFill/>
        </p:spPr>
        <p:txBody>
          <a:bodyPr wrap="square" rtlCol="0">
            <a:spAutoFit/>
          </a:bodyPr>
          <a:lstStyle/>
          <a:p>
            <a:pPr algn="ctr"/>
            <a:r>
              <a:rPr lang="en-US" sz="2800" b="1" dirty="0" err="1" smtClean="0">
                <a:solidFill>
                  <a:srgbClr val="CCECFF"/>
                </a:solidFill>
                <a:latin typeface="Bathilda" panose="02000500000000000000" pitchFamily="50" charset="0"/>
              </a:rPr>
              <a:t>Nguyễn</a:t>
            </a:r>
            <a:r>
              <a:rPr lang="en-US" sz="2800" b="1" dirty="0" smtClean="0">
                <a:solidFill>
                  <a:srgbClr val="CCECFF"/>
                </a:solidFill>
                <a:latin typeface="Bathilda" panose="02000500000000000000" pitchFamily="50" charset="0"/>
              </a:rPr>
              <a:t> </a:t>
            </a:r>
            <a:r>
              <a:rPr lang="en-US" sz="2800" b="1" dirty="0" err="1" smtClean="0">
                <a:solidFill>
                  <a:srgbClr val="CCECFF"/>
                </a:solidFill>
                <a:latin typeface="Bathilda" panose="02000500000000000000" pitchFamily="50" charset="0"/>
              </a:rPr>
              <a:t>Thị</a:t>
            </a:r>
            <a:r>
              <a:rPr lang="en-US" sz="2800" b="1" dirty="0" smtClean="0">
                <a:solidFill>
                  <a:srgbClr val="CCECFF"/>
                </a:solidFill>
                <a:latin typeface="Bathilda" panose="02000500000000000000" pitchFamily="50" charset="0"/>
              </a:rPr>
              <a:t> </a:t>
            </a:r>
            <a:endParaRPr lang="en-US" sz="2800" b="1" dirty="0" smtClean="0">
              <a:solidFill>
                <a:srgbClr val="CCECFF"/>
              </a:solidFill>
              <a:latin typeface="Bathilda" panose="02000500000000000000" pitchFamily="50" charset="0"/>
            </a:endParaRPr>
          </a:p>
          <a:p>
            <a:pPr algn="ctr"/>
            <a:r>
              <a:rPr lang="en-US" sz="2800" b="1" dirty="0" err="1" smtClean="0">
                <a:solidFill>
                  <a:srgbClr val="CCECFF"/>
                </a:solidFill>
                <a:latin typeface="Bathilda" panose="02000500000000000000" pitchFamily="50" charset="0"/>
              </a:rPr>
              <a:t>Thanh</a:t>
            </a:r>
            <a:r>
              <a:rPr lang="en-US" sz="2800" b="1" dirty="0" smtClean="0">
                <a:solidFill>
                  <a:srgbClr val="CCECFF"/>
                </a:solidFill>
                <a:latin typeface="Bathilda" panose="02000500000000000000" pitchFamily="50" charset="0"/>
              </a:rPr>
              <a:t> </a:t>
            </a:r>
            <a:r>
              <a:rPr lang="en-US" sz="2800" b="1" dirty="0" err="1" smtClean="0">
                <a:solidFill>
                  <a:srgbClr val="CCECFF"/>
                </a:solidFill>
                <a:latin typeface="Bathilda" panose="02000500000000000000" pitchFamily="50" charset="0"/>
              </a:rPr>
              <a:t>Trúc</a:t>
            </a:r>
            <a:endParaRPr lang="id-ID" sz="2800" b="1" dirty="0">
              <a:solidFill>
                <a:srgbClr val="CCECFF"/>
              </a:solidFill>
              <a:latin typeface="Bathilda" panose="02000500000000000000" pitchFamily="50" charset="0"/>
            </a:endParaRPr>
          </a:p>
        </p:txBody>
      </p:sp>
      <p:sp>
        <p:nvSpPr>
          <p:cNvPr id="127" name="TextBox 126"/>
          <p:cNvSpPr txBox="1"/>
          <p:nvPr/>
        </p:nvSpPr>
        <p:spPr>
          <a:xfrm>
            <a:off x="6407380" y="2579647"/>
            <a:ext cx="2214286" cy="1569660"/>
          </a:xfrm>
          <a:prstGeom prst="rect">
            <a:avLst/>
          </a:prstGeom>
          <a:noFill/>
        </p:spPr>
        <p:txBody>
          <a:bodyPr wrap="square" rtlCol="0">
            <a:spAutoFit/>
          </a:bodyPr>
          <a:lstStyle/>
          <a:p>
            <a:pPr algn="ctr"/>
            <a:r>
              <a:rPr lang="en-US" sz="3200" b="1" dirty="0" err="1" smtClean="0">
                <a:solidFill>
                  <a:schemeClr val="accent4">
                    <a:lumMod val="20000"/>
                    <a:lumOff val="80000"/>
                  </a:schemeClr>
                </a:solidFill>
                <a:latin typeface="Bathilda" panose="02000500000000000000" pitchFamily="50" charset="0"/>
              </a:rPr>
              <a:t>Huỳnh</a:t>
            </a:r>
            <a:r>
              <a:rPr lang="en-US" sz="3200" b="1" dirty="0" smtClean="0">
                <a:solidFill>
                  <a:schemeClr val="accent4">
                    <a:lumMod val="20000"/>
                    <a:lumOff val="80000"/>
                  </a:schemeClr>
                </a:solidFill>
                <a:latin typeface="Bathilda" panose="02000500000000000000" pitchFamily="50" charset="0"/>
              </a:rPr>
              <a:t> </a:t>
            </a:r>
            <a:r>
              <a:rPr lang="en-US" sz="3200" b="1" dirty="0" err="1" smtClean="0">
                <a:solidFill>
                  <a:schemeClr val="accent4">
                    <a:lumMod val="20000"/>
                    <a:lumOff val="80000"/>
                  </a:schemeClr>
                </a:solidFill>
                <a:latin typeface="Bathilda" panose="02000500000000000000" pitchFamily="50" charset="0"/>
              </a:rPr>
              <a:t>Bảo</a:t>
            </a:r>
            <a:r>
              <a:rPr lang="en-US" sz="3200" b="1" dirty="0" smtClean="0">
                <a:solidFill>
                  <a:schemeClr val="accent4">
                    <a:lumMod val="20000"/>
                    <a:lumOff val="80000"/>
                  </a:schemeClr>
                </a:solidFill>
                <a:latin typeface="Bathilda" panose="02000500000000000000" pitchFamily="50" charset="0"/>
              </a:rPr>
              <a:t> </a:t>
            </a:r>
            <a:endParaRPr lang="en-US" sz="3200" b="1" dirty="0" smtClean="0">
              <a:solidFill>
                <a:schemeClr val="accent4">
                  <a:lumMod val="20000"/>
                  <a:lumOff val="80000"/>
                </a:schemeClr>
              </a:solidFill>
              <a:latin typeface="Bathilda" panose="02000500000000000000" pitchFamily="50" charset="0"/>
            </a:endParaRPr>
          </a:p>
          <a:p>
            <a:pPr algn="ctr"/>
            <a:r>
              <a:rPr lang="en-US" sz="3200" b="1" dirty="0" err="1" smtClean="0">
                <a:solidFill>
                  <a:schemeClr val="accent4">
                    <a:lumMod val="20000"/>
                    <a:lumOff val="80000"/>
                  </a:schemeClr>
                </a:solidFill>
                <a:latin typeface="Bathilda" panose="02000500000000000000" pitchFamily="50" charset="0"/>
              </a:rPr>
              <a:t>Trân</a:t>
            </a:r>
            <a:endParaRPr lang="id-ID" sz="3200" b="1" dirty="0">
              <a:solidFill>
                <a:schemeClr val="accent4">
                  <a:lumMod val="20000"/>
                  <a:lumOff val="80000"/>
                </a:schemeClr>
              </a:solidFill>
              <a:latin typeface="Bathilda" panose="02000500000000000000" pitchFamily="50" charset="0"/>
            </a:endParaRPr>
          </a:p>
        </p:txBody>
      </p:sp>
      <p:sp>
        <p:nvSpPr>
          <p:cNvPr id="128" name="TextBox 127"/>
          <p:cNvSpPr txBox="1"/>
          <p:nvPr/>
        </p:nvSpPr>
        <p:spPr>
          <a:xfrm>
            <a:off x="9448581" y="2354468"/>
            <a:ext cx="1103322" cy="1938992"/>
          </a:xfrm>
          <a:prstGeom prst="rect">
            <a:avLst/>
          </a:prstGeom>
          <a:noFill/>
        </p:spPr>
        <p:txBody>
          <a:bodyPr wrap="square" rtlCol="0">
            <a:spAutoFit/>
          </a:bodyPr>
          <a:lstStyle/>
          <a:p>
            <a:pPr algn="ctr"/>
            <a:r>
              <a:rPr lang="en-US" sz="3000" b="1" dirty="0" err="1" smtClean="0">
                <a:solidFill>
                  <a:schemeClr val="accent6">
                    <a:lumMod val="20000"/>
                    <a:lumOff val="80000"/>
                  </a:schemeClr>
                </a:solidFill>
                <a:latin typeface="Bathilda" panose="02000500000000000000" pitchFamily="50" charset="0"/>
              </a:rPr>
              <a:t>Trần</a:t>
            </a:r>
            <a:r>
              <a:rPr lang="en-US" sz="3000" b="1" dirty="0" smtClean="0">
                <a:solidFill>
                  <a:schemeClr val="accent6">
                    <a:lumMod val="20000"/>
                    <a:lumOff val="80000"/>
                  </a:schemeClr>
                </a:solidFill>
                <a:latin typeface="Bathilda" panose="02000500000000000000" pitchFamily="50" charset="0"/>
              </a:rPr>
              <a:t> </a:t>
            </a:r>
            <a:r>
              <a:rPr lang="en-US" sz="3000" b="1" dirty="0" err="1" smtClean="0">
                <a:solidFill>
                  <a:schemeClr val="accent6">
                    <a:lumMod val="20000"/>
                    <a:lumOff val="80000"/>
                  </a:schemeClr>
                </a:solidFill>
                <a:latin typeface="Bathilda" panose="02000500000000000000" pitchFamily="50" charset="0"/>
              </a:rPr>
              <a:t>Thị</a:t>
            </a:r>
            <a:r>
              <a:rPr lang="en-US" sz="3000" b="1" dirty="0" smtClean="0">
                <a:solidFill>
                  <a:schemeClr val="accent6">
                    <a:lumMod val="20000"/>
                    <a:lumOff val="80000"/>
                  </a:schemeClr>
                </a:solidFill>
                <a:latin typeface="Bathilda" panose="02000500000000000000" pitchFamily="50" charset="0"/>
              </a:rPr>
              <a:t> </a:t>
            </a:r>
            <a:r>
              <a:rPr lang="en-US" sz="3000" b="1" dirty="0" err="1" smtClean="0">
                <a:solidFill>
                  <a:schemeClr val="accent6">
                    <a:lumMod val="20000"/>
                    <a:lumOff val="80000"/>
                  </a:schemeClr>
                </a:solidFill>
                <a:latin typeface="Bathilda" panose="02000500000000000000" pitchFamily="50" charset="0"/>
              </a:rPr>
              <a:t>Ái</a:t>
            </a:r>
            <a:r>
              <a:rPr lang="en-US" sz="3000" b="1" dirty="0" smtClean="0">
                <a:solidFill>
                  <a:schemeClr val="accent6">
                    <a:lumMod val="20000"/>
                    <a:lumOff val="80000"/>
                  </a:schemeClr>
                </a:solidFill>
                <a:latin typeface="Bathilda" panose="02000500000000000000" pitchFamily="50" charset="0"/>
              </a:rPr>
              <a:t> </a:t>
            </a:r>
            <a:r>
              <a:rPr lang="en-US" sz="3000" b="1" dirty="0" err="1" smtClean="0">
                <a:solidFill>
                  <a:schemeClr val="accent6">
                    <a:lumMod val="20000"/>
                    <a:lumOff val="80000"/>
                  </a:schemeClr>
                </a:solidFill>
                <a:latin typeface="Bathilda" panose="02000500000000000000" pitchFamily="50" charset="0"/>
              </a:rPr>
              <a:t>Vy</a:t>
            </a:r>
            <a:endParaRPr lang="id-ID" sz="3000" b="1" dirty="0">
              <a:solidFill>
                <a:schemeClr val="accent6">
                  <a:lumMod val="20000"/>
                  <a:lumOff val="80000"/>
                </a:schemeClr>
              </a:solidFill>
              <a:latin typeface="Bathilda" panose="020005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strips(upRight)">
                                      <p:cBhvr>
                                        <p:cTn id="7" dur="1000"/>
                                        <p:tgtEl>
                                          <p:spTgt spid="105"/>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107"/>
                                        </p:tgtEl>
                                        <p:attrNameLst>
                                          <p:attrName>style.visibility</p:attrName>
                                        </p:attrNameLst>
                                      </p:cBhvr>
                                      <p:to>
                                        <p:strVal val="visible"/>
                                      </p:to>
                                    </p:set>
                                    <p:anim calcmode="lin" valueType="num">
                                      <p:cBhvr>
                                        <p:cTn id="10" dur="500" fill="hold"/>
                                        <p:tgtEl>
                                          <p:spTgt spid="107"/>
                                        </p:tgtEl>
                                        <p:attrNameLst>
                                          <p:attrName>ppt_w</p:attrName>
                                        </p:attrNameLst>
                                      </p:cBhvr>
                                      <p:tavLst>
                                        <p:tav tm="0">
                                          <p:val>
                                            <p:fltVal val="0"/>
                                          </p:val>
                                        </p:tav>
                                        <p:tav tm="100000">
                                          <p:val>
                                            <p:strVal val="#ppt_w"/>
                                          </p:val>
                                        </p:tav>
                                      </p:tavLst>
                                    </p:anim>
                                    <p:anim calcmode="lin" valueType="num">
                                      <p:cBhvr>
                                        <p:cTn id="11" dur="500" fill="hold"/>
                                        <p:tgtEl>
                                          <p:spTgt spid="107"/>
                                        </p:tgtEl>
                                        <p:attrNameLst>
                                          <p:attrName>ppt_h</p:attrName>
                                        </p:attrNameLst>
                                      </p:cBhvr>
                                      <p:tavLst>
                                        <p:tav tm="0">
                                          <p:val>
                                            <p:fltVal val="0"/>
                                          </p:val>
                                        </p:tav>
                                        <p:tav tm="100000">
                                          <p:val>
                                            <p:strVal val="#ppt_h"/>
                                          </p:val>
                                        </p:tav>
                                      </p:tavLst>
                                    </p:anim>
                                    <p:animEffect transition="in" filter="fade">
                                      <p:cBhvr>
                                        <p:cTn id="12" dur="500"/>
                                        <p:tgtEl>
                                          <p:spTgt spid="107"/>
                                        </p:tgtEl>
                                      </p:cBhvr>
                                    </p:animEffect>
                                  </p:childTnLst>
                                </p:cTn>
                              </p:par>
                              <p:par>
                                <p:cTn id="13" presetID="12" presetClass="entr" presetSubtype="4" fill="hold" grpId="0" nodeType="withEffect">
                                  <p:stCondLst>
                                    <p:cond delay="1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p:tgtEl>
                                          <p:spTgt spid="5"/>
                                        </p:tgtEl>
                                        <p:attrNameLst>
                                          <p:attrName>ppt_y</p:attrName>
                                        </p:attrNameLst>
                                      </p:cBhvr>
                                      <p:tavLst>
                                        <p:tav tm="0">
                                          <p:val>
                                            <p:strVal val="#ppt_y+#ppt_h*1.125000"/>
                                          </p:val>
                                        </p:tav>
                                        <p:tav tm="100000">
                                          <p:val>
                                            <p:strVal val="#ppt_y"/>
                                          </p:val>
                                        </p:tav>
                                      </p:tavLst>
                                    </p:anim>
                                    <p:animEffect transition="in" filter="wipe(up)">
                                      <p:cBhvr>
                                        <p:cTn id="16" dur="750"/>
                                        <p:tgtEl>
                                          <p:spTgt spid="5"/>
                                        </p:tgtEl>
                                      </p:cBhvr>
                                    </p:animEffect>
                                  </p:childTnLst>
                                </p:cTn>
                              </p:par>
                              <p:par>
                                <p:cTn id="17" presetID="53" presetClass="entr" presetSubtype="16" fill="hold" nodeType="withEffect">
                                  <p:stCondLst>
                                    <p:cond delay="220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par>
                                <p:cTn id="22" presetID="10" presetClass="entr" presetSubtype="0" fill="hold" grpId="0" nodeType="withEffect">
                                  <p:stCondLst>
                                    <p:cond delay="220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2" presetClass="entr" presetSubtype="4" fill="hold" grpId="0" nodeType="withEffect">
                                  <p:stCondLst>
                                    <p:cond delay="220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750"/>
                                        <p:tgtEl>
                                          <p:spTgt spid="119"/>
                                        </p:tgtEl>
                                        <p:attrNameLst>
                                          <p:attrName>ppt_y</p:attrName>
                                        </p:attrNameLst>
                                      </p:cBhvr>
                                      <p:tavLst>
                                        <p:tav tm="0">
                                          <p:val>
                                            <p:strVal val="#ppt_y+#ppt_h*1.125000"/>
                                          </p:val>
                                        </p:tav>
                                        <p:tav tm="100000">
                                          <p:val>
                                            <p:strVal val="#ppt_y"/>
                                          </p:val>
                                        </p:tav>
                                      </p:tavLst>
                                    </p:anim>
                                    <p:animEffect transition="in" filter="wipe(up)">
                                      <p:cBhvr>
                                        <p:cTn id="28" dur="750"/>
                                        <p:tgtEl>
                                          <p:spTgt spid="119"/>
                                        </p:tgtEl>
                                      </p:cBhvr>
                                    </p:animEffect>
                                  </p:childTnLst>
                                </p:cTn>
                              </p:par>
                              <p:par>
                                <p:cTn id="29" presetID="53" presetClass="entr" presetSubtype="16" fill="hold" nodeType="withEffect">
                                  <p:stCondLst>
                                    <p:cond delay="2800"/>
                                  </p:stCondLst>
                                  <p:childTnLst>
                                    <p:set>
                                      <p:cBhvr>
                                        <p:cTn id="30" dur="1" fill="hold">
                                          <p:stCondLst>
                                            <p:cond delay="0"/>
                                          </p:stCondLst>
                                        </p:cTn>
                                        <p:tgtEl>
                                          <p:spTgt spid="124"/>
                                        </p:tgtEl>
                                        <p:attrNameLst>
                                          <p:attrName>style.visibility</p:attrName>
                                        </p:attrNameLst>
                                      </p:cBhvr>
                                      <p:to>
                                        <p:strVal val="visible"/>
                                      </p:to>
                                    </p:set>
                                    <p:anim calcmode="lin" valueType="num">
                                      <p:cBhvr>
                                        <p:cTn id="31" dur="500" fill="hold"/>
                                        <p:tgtEl>
                                          <p:spTgt spid="124"/>
                                        </p:tgtEl>
                                        <p:attrNameLst>
                                          <p:attrName>ppt_w</p:attrName>
                                        </p:attrNameLst>
                                      </p:cBhvr>
                                      <p:tavLst>
                                        <p:tav tm="0">
                                          <p:val>
                                            <p:fltVal val="0"/>
                                          </p:val>
                                        </p:tav>
                                        <p:tav tm="100000">
                                          <p:val>
                                            <p:strVal val="#ppt_w"/>
                                          </p:val>
                                        </p:tav>
                                      </p:tavLst>
                                    </p:anim>
                                    <p:anim calcmode="lin" valueType="num">
                                      <p:cBhvr>
                                        <p:cTn id="32" dur="500" fill="hold"/>
                                        <p:tgtEl>
                                          <p:spTgt spid="124"/>
                                        </p:tgtEl>
                                        <p:attrNameLst>
                                          <p:attrName>ppt_h</p:attrName>
                                        </p:attrNameLst>
                                      </p:cBhvr>
                                      <p:tavLst>
                                        <p:tav tm="0">
                                          <p:val>
                                            <p:fltVal val="0"/>
                                          </p:val>
                                        </p:tav>
                                        <p:tav tm="100000">
                                          <p:val>
                                            <p:strVal val="#ppt_h"/>
                                          </p:val>
                                        </p:tav>
                                      </p:tavLst>
                                    </p:anim>
                                    <p:animEffect transition="in" filter="fade">
                                      <p:cBhvr>
                                        <p:cTn id="33" dur="500"/>
                                        <p:tgtEl>
                                          <p:spTgt spid="124"/>
                                        </p:tgtEl>
                                      </p:cBhvr>
                                    </p:animEffect>
                                  </p:childTnLst>
                                </p:cTn>
                              </p:par>
                              <p:par>
                                <p:cTn id="34" presetID="10" presetClass="entr" presetSubtype="0" fill="hold" grpId="0" nodeType="withEffect">
                                  <p:stCondLst>
                                    <p:cond delay="280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500"/>
                                        <p:tgtEl>
                                          <p:spTgt spid="126"/>
                                        </p:tgtEl>
                                      </p:cBhvr>
                                    </p:animEffect>
                                  </p:childTnLst>
                                </p:cTn>
                              </p:par>
                              <p:par>
                                <p:cTn id="37" presetID="12" presetClass="entr" presetSubtype="4" fill="hold" grpId="0" nodeType="withEffect">
                                  <p:stCondLst>
                                    <p:cond delay="3000"/>
                                  </p:stCondLst>
                                  <p:childTnLst>
                                    <p:set>
                                      <p:cBhvr>
                                        <p:cTn id="38" dur="1" fill="hold">
                                          <p:stCondLst>
                                            <p:cond delay="0"/>
                                          </p:stCondLst>
                                        </p:cTn>
                                        <p:tgtEl>
                                          <p:spTgt spid="122"/>
                                        </p:tgtEl>
                                        <p:attrNameLst>
                                          <p:attrName>style.visibility</p:attrName>
                                        </p:attrNameLst>
                                      </p:cBhvr>
                                      <p:to>
                                        <p:strVal val="visible"/>
                                      </p:to>
                                    </p:set>
                                    <p:anim calcmode="lin" valueType="num">
                                      <p:cBhvr additive="base">
                                        <p:cTn id="39" dur="750"/>
                                        <p:tgtEl>
                                          <p:spTgt spid="122"/>
                                        </p:tgtEl>
                                        <p:attrNameLst>
                                          <p:attrName>ppt_y</p:attrName>
                                        </p:attrNameLst>
                                      </p:cBhvr>
                                      <p:tavLst>
                                        <p:tav tm="0">
                                          <p:val>
                                            <p:strVal val="#ppt_y+#ppt_h*1.125000"/>
                                          </p:val>
                                        </p:tav>
                                        <p:tav tm="100000">
                                          <p:val>
                                            <p:strVal val="#ppt_y"/>
                                          </p:val>
                                        </p:tav>
                                      </p:tavLst>
                                    </p:anim>
                                    <p:animEffect transition="in" filter="wipe(up)">
                                      <p:cBhvr>
                                        <p:cTn id="40" dur="750"/>
                                        <p:tgtEl>
                                          <p:spTgt spid="122"/>
                                        </p:tgtEl>
                                      </p:cBhvr>
                                    </p:animEffect>
                                  </p:childTnLst>
                                </p:cTn>
                              </p:par>
                              <p:par>
                                <p:cTn id="41" presetID="53" presetClass="entr" presetSubtype="16" fill="hold" nodeType="withEffect">
                                  <p:stCondLst>
                                    <p:cond delay="3600"/>
                                  </p:stCondLst>
                                  <p:childTnLst>
                                    <p:set>
                                      <p:cBhvr>
                                        <p:cTn id="42" dur="1" fill="hold">
                                          <p:stCondLst>
                                            <p:cond delay="0"/>
                                          </p:stCondLst>
                                        </p:cTn>
                                        <p:tgtEl>
                                          <p:spTgt spid="125"/>
                                        </p:tgtEl>
                                        <p:attrNameLst>
                                          <p:attrName>style.visibility</p:attrName>
                                        </p:attrNameLst>
                                      </p:cBhvr>
                                      <p:to>
                                        <p:strVal val="visible"/>
                                      </p:to>
                                    </p:set>
                                    <p:anim calcmode="lin" valueType="num">
                                      <p:cBhvr>
                                        <p:cTn id="43" dur="500" fill="hold"/>
                                        <p:tgtEl>
                                          <p:spTgt spid="125"/>
                                        </p:tgtEl>
                                        <p:attrNameLst>
                                          <p:attrName>ppt_w</p:attrName>
                                        </p:attrNameLst>
                                      </p:cBhvr>
                                      <p:tavLst>
                                        <p:tav tm="0">
                                          <p:val>
                                            <p:fltVal val="0"/>
                                          </p:val>
                                        </p:tav>
                                        <p:tav tm="100000">
                                          <p:val>
                                            <p:strVal val="#ppt_w"/>
                                          </p:val>
                                        </p:tav>
                                      </p:tavLst>
                                    </p:anim>
                                    <p:anim calcmode="lin" valueType="num">
                                      <p:cBhvr>
                                        <p:cTn id="44" dur="500" fill="hold"/>
                                        <p:tgtEl>
                                          <p:spTgt spid="125"/>
                                        </p:tgtEl>
                                        <p:attrNameLst>
                                          <p:attrName>ppt_h</p:attrName>
                                        </p:attrNameLst>
                                      </p:cBhvr>
                                      <p:tavLst>
                                        <p:tav tm="0">
                                          <p:val>
                                            <p:fltVal val="0"/>
                                          </p:val>
                                        </p:tav>
                                        <p:tav tm="100000">
                                          <p:val>
                                            <p:strVal val="#ppt_h"/>
                                          </p:val>
                                        </p:tav>
                                      </p:tavLst>
                                    </p:anim>
                                    <p:animEffect transition="in" filter="fade">
                                      <p:cBhvr>
                                        <p:cTn id="45" dur="500"/>
                                        <p:tgtEl>
                                          <p:spTgt spid="125"/>
                                        </p:tgtEl>
                                      </p:cBhvr>
                                    </p:animEffect>
                                  </p:childTnLst>
                                </p:cTn>
                              </p:par>
                              <p:par>
                                <p:cTn id="46" presetID="10" presetClass="entr" presetSubtype="0" fill="hold" grpId="0" nodeType="withEffect">
                                  <p:stCondLst>
                                    <p:cond delay="360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500"/>
                                        <p:tgtEl>
                                          <p:spTgt spid="127"/>
                                        </p:tgtEl>
                                      </p:cBhvr>
                                    </p:animEffect>
                                  </p:childTnLst>
                                </p:cTn>
                              </p:par>
                              <p:par>
                                <p:cTn id="49" presetID="12" presetClass="entr" presetSubtype="4" fill="hold" grpId="0" nodeType="withEffect">
                                  <p:stCondLst>
                                    <p:cond delay="3700"/>
                                  </p:stCondLst>
                                  <p:childTnLst>
                                    <p:set>
                                      <p:cBhvr>
                                        <p:cTn id="50" dur="1" fill="hold">
                                          <p:stCondLst>
                                            <p:cond delay="0"/>
                                          </p:stCondLst>
                                        </p:cTn>
                                        <p:tgtEl>
                                          <p:spTgt spid="123"/>
                                        </p:tgtEl>
                                        <p:attrNameLst>
                                          <p:attrName>style.visibility</p:attrName>
                                        </p:attrNameLst>
                                      </p:cBhvr>
                                      <p:to>
                                        <p:strVal val="visible"/>
                                      </p:to>
                                    </p:set>
                                    <p:anim calcmode="lin" valueType="num">
                                      <p:cBhvr additive="base">
                                        <p:cTn id="51" dur="750"/>
                                        <p:tgtEl>
                                          <p:spTgt spid="123"/>
                                        </p:tgtEl>
                                        <p:attrNameLst>
                                          <p:attrName>ppt_y</p:attrName>
                                        </p:attrNameLst>
                                      </p:cBhvr>
                                      <p:tavLst>
                                        <p:tav tm="0">
                                          <p:val>
                                            <p:strVal val="#ppt_y+#ppt_h*1.125000"/>
                                          </p:val>
                                        </p:tav>
                                        <p:tav tm="100000">
                                          <p:val>
                                            <p:strVal val="#ppt_y"/>
                                          </p:val>
                                        </p:tav>
                                      </p:tavLst>
                                    </p:anim>
                                    <p:animEffect transition="in" filter="wipe(up)">
                                      <p:cBhvr>
                                        <p:cTn id="52" dur="750"/>
                                        <p:tgtEl>
                                          <p:spTgt spid="123"/>
                                        </p:tgtEl>
                                      </p:cBhvr>
                                    </p:animEffect>
                                  </p:childTnLst>
                                </p:cTn>
                              </p:par>
                              <p:par>
                                <p:cTn id="53" presetID="10" presetClass="entr" presetSubtype="0" fill="hold" grpId="0" nodeType="withEffect">
                                  <p:stCondLst>
                                    <p:cond delay="4300"/>
                                  </p:stCondLst>
                                  <p:childTnLst>
                                    <p:set>
                                      <p:cBhvr>
                                        <p:cTn id="54" dur="1" fill="hold">
                                          <p:stCondLst>
                                            <p:cond delay="0"/>
                                          </p:stCondLst>
                                        </p:cTn>
                                        <p:tgtEl>
                                          <p:spTgt spid="128"/>
                                        </p:tgtEl>
                                        <p:attrNameLst>
                                          <p:attrName>style.visibility</p:attrName>
                                        </p:attrNameLst>
                                      </p:cBhvr>
                                      <p:to>
                                        <p:strVal val="visible"/>
                                      </p:to>
                                    </p:set>
                                    <p:animEffect transition="in" filter="fade">
                                      <p:cBhvr>
                                        <p:cTn id="55"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7" grpId="0"/>
      <p:bldP spid="5" grpId="0" animBg="1"/>
      <p:bldP spid="119" grpId="0" animBg="1"/>
      <p:bldP spid="122" grpId="0" animBg="1"/>
      <p:bldP spid="123" grpId="0" animBg="1"/>
      <p:bldP spid="53" grpId="0"/>
      <p:bldP spid="126" grpId="0"/>
      <p:bldP spid="127" grpId="0"/>
      <p:bldP spid="12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3000">
              <a:srgbClr val="222A35"/>
            </a:gs>
            <a:gs pos="0">
              <a:srgbClr val="303C4C"/>
            </a:gs>
          </a:gsLst>
          <a:path path="circle">
            <a:fillToRect l="50000" t="50000" r="50000" b="50000"/>
          </a:path>
        </a:gradFill>
        <a:effectLst/>
      </p:bgPr>
    </p:bg>
    <p:spTree>
      <p:nvGrpSpPr>
        <p:cNvPr id="1" name=""/>
        <p:cNvGrpSpPr/>
        <p:nvPr/>
      </p:nvGrpSpPr>
      <p:grpSpPr>
        <a:xfrm>
          <a:off x="0" y="0"/>
          <a:ext cx="0" cy="0"/>
          <a:chOff x="0" y="0"/>
          <a:chExt cx="0" cy="0"/>
        </a:xfrm>
      </p:grpSpPr>
      <p:sp>
        <p:nvSpPr>
          <p:cNvPr id="9" name="Rectangle 8"/>
          <p:cNvSpPr/>
          <p:nvPr/>
        </p:nvSpPr>
        <p:spPr>
          <a:xfrm>
            <a:off x="0" y="0"/>
            <a:ext cx="12192000"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29126" y="12033"/>
            <a:ext cx="11333748" cy="523220"/>
          </a:xfrm>
          <a:prstGeom prst="rect">
            <a:avLst/>
          </a:prstGeom>
          <a:noFill/>
        </p:spPr>
        <p:txBody>
          <a:bodyPr wrap="square" rtlCol="0">
            <a:spAutoFit/>
          </a:bodyPr>
          <a:lstStyle/>
          <a:p>
            <a:r>
              <a:rPr lang="vi-VN" sz="2800" b="1" i="1" spc="50" dirty="0">
                <a:ln w="13500">
                  <a:solidFill>
                    <a:schemeClr val="accent1">
                      <a:shade val="2500"/>
                      <a:alpha val="6500"/>
                    </a:schemeClr>
                  </a:solidFill>
                  <a:prstDash val="solid"/>
                </a:ln>
                <a:solidFill>
                  <a:schemeClr val="accent1">
                    <a:tint val="3000"/>
                    <a:alpha val="95000"/>
                  </a:schemeClr>
                </a:solidFill>
                <a:effectLst>
                  <a:glow rad="101600">
                    <a:schemeClr val="accent6">
                      <a:satMod val="175000"/>
                      <a:alpha val="40000"/>
                    </a:schemeClr>
                  </a:glow>
                  <a:innerShdw blurRad="50900" dist="38500" dir="13500000">
                    <a:srgbClr val="000000">
                      <a:alpha val="60000"/>
                    </a:srgbClr>
                  </a:innerShdw>
                </a:effectLst>
              </a:rPr>
              <a:t>Sơ lược về quá trình hoạt động và phát triển ngành tài chính</a:t>
            </a:r>
            <a:endParaRPr lang="en-US" sz="2800" b="1" spc="50" dirty="0">
              <a:ln w="13500">
                <a:solidFill>
                  <a:schemeClr val="accent1">
                    <a:shade val="2500"/>
                    <a:alpha val="6500"/>
                  </a:schemeClr>
                </a:solidFill>
                <a:prstDash val="solid"/>
              </a:ln>
              <a:solidFill>
                <a:schemeClr val="accent1">
                  <a:tint val="3000"/>
                  <a:alpha val="95000"/>
                </a:schemeClr>
              </a:solidFill>
              <a:effectLst>
                <a:glow rad="101600">
                  <a:schemeClr val="accent6">
                    <a:satMod val="175000"/>
                    <a:alpha val="40000"/>
                  </a:schemeClr>
                </a:glow>
                <a:innerShdw blurRad="50900" dist="38500" dir="13500000">
                  <a:srgbClr val="000000">
                    <a:alpha val="60000"/>
                  </a:srgbClr>
                </a:innerShdw>
              </a:effectLst>
            </a:endParaRPr>
          </a:p>
        </p:txBody>
      </p:sp>
      <p:pic>
        <p:nvPicPr>
          <p:cNvPr id="2050" name="Picture 2" descr="https://lh4.googleusercontent.com/IPmtFKozfXtw-Utp8OIf8jJe8nC_Ug-M3ykbIdkWFP3_NVdN3ATJbVKXVOx-ERCplJh0YZLTY_qOVCu49uqzU-xHH-7sOteNbLH4-rbfOgUD5ivLrZamGuhklysiA9L91tgZS8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35253"/>
            <a:ext cx="12192000" cy="63227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heel(1)">
                                      <p:cBhvr>
                                        <p:cTn id="12" dur="1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pic>
        <p:nvPicPr>
          <p:cNvPr id="93" name="Picture 92"/>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1683229">
            <a:off x="815539" y="4382674"/>
            <a:ext cx="1564973" cy="1974112"/>
          </a:xfrm>
          <a:prstGeom prst="rect">
            <a:avLst/>
          </a:prstGeom>
          <a:effectLst>
            <a:outerShdw blurRad="50800" dist="38100" dir="2700000" algn="tl" rotWithShape="0">
              <a:prstClr val="black">
                <a:alpha val="40000"/>
              </a:prstClr>
            </a:outerShdw>
          </a:effectLst>
        </p:spPr>
      </p:pic>
      <p:pic>
        <p:nvPicPr>
          <p:cNvPr id="94" name="Picture 93"/>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2807962">
            <a:off x="3278875" y="5475397"/>
            <a:ext cx="1564973" cy="1974112"/>
          </a:xfrm>
          <a:prstGeom prst="rect">
            <a:avLst/>
          </a:prstGeom>
          <a:effectLst>
            <a:outerShdw blurRad="50800" dist="38100" dir="2700000" algn="tl" rotWithShape="0">
              <a:prstClr val="black">
                <a:alpha val="40000"/>
              </a:prstClr>
            </a:outerShdw>
          </a:effectLst>
        </p:spPr>
      </p:pic>
      <p:sp>
        <p:nvSpPr>
          <p:cNvPr id="95" name="Rectangle 9"/>
          <p:cNvSpPr/>
          <p:nvPr/>
        </p:nvSpPr>
        <p:spPr>
          <a:xfrm>
            <a:off x="-40480" y="0"/>
            <a:ext cx="12247527" cy="6858000"/>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gradFill flip="none" rotWithShape="1">
            <a:gsLst>
              <a:gs pos="0">
                <a:schemeClr val="tx2">
                  <a:lumMod val="75000"/>
                </a:schemeClr>
              </a:gs>
              <a:gs pos="65000">
                <a:schemeClr val="tx2">
                  <a:lumMod val="50000"/>
                </a:schemeClr>
              </a:gs>
            </a:gsLst>
            <a:lin ang="2700000" scaled="1"/>
            <a:tileRect/>
          </a:gradFill>
          <a:ln>
            <a:solidFill>
              <a:schemeClr val="tx2">
                <a:lumMod val="75000"/>
              </a:schemeClr>
            </a:solidFill>
          </a:ln>
          <a:effectLst>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48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endParaRPr>
          </a:p>
        </p:txBody>
      </p:sp>
      <p:pic>
        <p:nvPicPr>
          <p:cNvPr id="96" name="Picture 95"/>
          <p:cNvPicPr>
            <a:picLocks noChangeAspect="1"/>
          </p:cNvPicPr>
          <p:nvPr/>
        </p:nvPicPr>
        <p:blipFill rotWithShape="1">
          <a:blip r:embed="rId2" cstate="print">
            <a:extLst>
              <a:ext uri="{28A0092B-C50C-407E-A947-70E740481C1C}">
                <a14:useLocalDpi xmlns:a14="http://schemas.microsoft.com/office/drawing/2010/main" val="0"/>
              </a:ext>
            </a:extLst>
          </a:blip>
          <a:srcRect l="6616" t="32458" r="54312" b="41297"/>
          <a:stretch>
            <a:fillRect/>
          </a:stretch>
        </p:blipFill>
        <p:spPr>
          <a:xfrm rot="2758400">
            <a:off x="1400849" y="3866580"/>
            <a:ext cx="1643199" cy="1903544"/>
          </a:xfrm>
          <a:prstGeom prst="rect">
            <a:avLst/>
          </a:prstGeom>
          <a:effectLst>
            <a:outerShdw blurRad="50800" dist="38100" dir="2700000" algn="tl" rotWithShape="0">
              <a:prstClr val="black">
                <a:alpha val="40000"/>
              </a:prstClr>
            </a:outerShdw>
          </a:effectLst>
        </p:spPr>
      </p:pic>
      <p:pic>
        <p:nvPicPr>
          <p:cNvPr id="97" name="Picture 96"/>
          <p:cNvPicPr>
            <a:picLocks noChangeAspect="1"/>
          </p:cNvPicPr>
          <p:nvPr/>
        </p:nvPicPr>
        <p:blipFill rotWithShape="1">
          <a:blip r:embed="rId3" cstate="print">
            <a:extLst>
              <a:ext uri="{28A0092B-C50C-407E-A947-70E740481C1C}">
                <a14:useLocalDpi xmlns:a14="http://schemas.microsoft.com/office/drawing/2010/main" val="0"/>
              </a:ext>
            </a:extLst>
          </a:blip>
          <a:srcRect l="14070" t="66389" r="55270" b="2500"/>
          <a:stretch>
            <a:fillRect/>
          </a:stretch>
        </p:blipFill>
        <p:spPr>
          <a:xfrm flipH="1">
            <a:off x="1512470" y="4903945"/>
            <a:ext cx="1327767" cy="2323592"/>
          </a:xfrm>
          <a:prstGeom prst="rect">
            <a:avLst/>
          </a:prstGeom>
          <a:effectLst>
            <a:outerShdw blurRad="50800" dist="38100" dir="2700000" algn="tl" rotWithShape="0">
              <a:prstClr val="black">
                <a:alpha val="40000"/>
              </a:prstClr>
            </a:outerShdw>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64160" t="25791" r="6138" b="42099"/>
          <a:stretch>
            <a:fillRect/>
          </a:stretch>
        </p:blipFill>
        <p:spPr>
          <a:xfrm rot="20765012">
            <a:off x="2311216" y="5219975"/>
            <a:ext cx="1251908" cy="2334164"/>
          </a:xfrm>
          <a:prstGeom prst="rect">
            <a:avLst/>
          </a:prstGeom>
          <a:effectLst>
            <a:outerShdw blurRad="50800" dist="38100" dir="2700000" algn="tl" rotWithShape="0">
              <a:prstClr val="black">
                <a:alpha val="40000"/>
              </a:prstClr>
            </a:outerShdw>
          </a:effectLst>
        </p:spPr>
      </p:pic>
      <p:sp>
        <p:nvSpPr>
          <p:cNvPr id="100" name="Rectangle 9"/>
          <p:cNvSpPr/>
          <p:nvPr/>
        </p:nvSpPr>
        <p:spPr>
          <a:xfrm>
            <a:off x="-237744" y="-90276"/>
            <a:ext cx="12567857" cy="7224890"/>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noFill/>
          <a:ln w="28575">
            <a:solidFill>
              <a:schemeClr val="bg1"/>
            </a:solidFill>
          </a:ln>
          <a:effectLst>
            <a:glow rad="139700">
              <a:schemeClr val="accent4">
                <a:satMod val="175000"/>
                <a:alpha val="40000"/>
              </a:schemeClr>
            </a:glow>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4" name="Picture 103"/>
          <p:cNvPicPr>
            <a:picLocks noChangeAspect="1"/>
          </p:cNvPicPr>
          <p:nvPr/>
        </p:nvPicPr>
        <p:blipFill rotWithShape="1">
          <a:blip r:embed="rId4" cstate="print">
            <a:extLst>
              <a:ext uri="{28A0092B-C50C-407E-A947-70E740481C1C}">
                <a14:useLocalDpi xmlns:a14="http://schemas.microsoft.com/office/drawing/2010/main" val="0"/>
              </a:ext>
            </a:extLst>
          </a:blip>
          <a:srcRect l="64160" t="25791" r="6138" b="42099"/>
          <a:stretch>
            <a:fillRect/>
          </a:stretch>
        </p:blipFill>
        <p:spPr>
          <a:xfrm rot="20765012">
            <a:off x="378346" y="4294179"/>
            <a:ext cx="1251908" cy="2334164"/>
          </a:xfrm>
          <a:prstGeom prst="rect">
            <a:avLst/>
          </a:prstGeom>
          <a:effectLst>
            <a:outerShdw blurRad="50800" dist="38100" dir="2700000" algn="tl" rotWithShape="0">
              <a:prstClr val="black">
                <a:alpha val="40000"/>
              </a:prstClr>
            </a:outerShdw>
          </a:effectLst>
        </p:spPr>
      </p:pic>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l="65809" t="68148" r="3531" b="12963"/>
          <a:stretch>
            <a:fillRect/>
          </a:stretch>
        </p:blipFill>
        <p:spPr>
          <a:xfrm rot="10499253">
            <a:off x="574523" y="5738111"/>
            <a:ext cx="1264770" cy="1343819"/>
          </a:xfrm>
          <a:prstGeom prst="rect">
            <a:avLst/>
          </a:prstGeom>
          <a:effectLst>
            <a:outerShdw blurRad="50800" dist="38100" dir="2700000" algn="tl" rotWithShape="0">
              <a:prstClr val="black">
                <a:alpha val="40000"/>
              </a:prstClr>
            </a:outerShdw>
          </a:effectLst>
        </p:spPr>
      </p:pic>
      <p:pic>
        <p:nvPicPr>
          <p:cNvPr id="108" name="Picture 107"/>
          <p:cNvPicPr>
            <a:picLocks noChangeAspect="1"/>
          </p:cNvPicPr>
          <p:nvPr/>
        </p:nvPicPr>
        <p:blipFill rotWithShape="1">
          <a:blip r:embed="rId6" cstate="print">
            <a:extLst>
              <a:ext uri="{28A0092B-C50C-407E-A947-70E740481C1C}">
                <a14:useLocalDpi xmlns:a14="http://schemas.microsoft.com/office/drawing/2010/main" val="0"/>
              </a:ext>
            </a:extLst>
          </a:blip>
          <a:srcRect l="65809" t="68148" r="3531" b="12963"/>
          <a:stretch>
            <a:fillRect/>
          </a:stretch>
        </p:blipFill>
        <p:spPr>
          <a:xfrm rot="8730135">
            <a:off x="-677976" y="3718720"/>
            <a:ext cx="1475395" cy="1567608"/>
          </a:xfrm>
          <a:prstGeom prst="rect">
            <a:avLst/>
          </a:prstGeom>
          <a:effectLst>
            <a:outerShdw blurRad="50800" dist="38100" dir="2700000" algn="tl" rotWithShape="0">
              <a:prstClr val="black">
                <a:alpha val="40000"/>
              </a:prstClr>
            </a:outerShdw>
          </a:effectLst>
        </p:spPr>
      </p:pic>
      <p:pic>
        <p:nvPicPr>
          <p:cNvPr id="109" name="Picture 108"/>
          <p:cNvPicPr>
            <a:picLocks noChangeAspect="1"/>
          </p:cNvPicPr>
          <p:nvPr/>
        </p:nvPicPr>
        <p:blipFill rotWithShape="1">
          <a:blip r:embed="rId2" cstate="print">
            <a:extLst>
              <a:ext uri="{28A0092B-C50C-407E-A947-70E740481C1C}">
                <a14:useLocalDpi xmlns:a14="http://schemas.microsoft.com/office/drawing/2010/main" val="0"/>
              </a:ext>
            </a:extLst>
          </a:blip>
          <a:srcRect l="6616" t="32458" r="54312" b="41297"/>
          <a:stretch>
            <a:fillRect/>
          </a:stretch>
        </p:blipFill>
        <p:spPr>
          <a:xfrm rot="1445374">
            <a:off x="-689083" y="4263338"/>
            <a:ext cx="1643199" cy="1903544"/>
          </a:xfrm>
          <a:prstGeom prst="rect">
            <a:avLst/>
          </a:prstGeom>
          <a:effectLst>
            <a:outerShdw blurRad="50800" dist="38100" dir="2700000" algn="tl" rotWithShape="0">
              <a:prstClr val="black">
                <a:alpha val="40000"/>
              </a:prstClr>
            </a:outerShdw>
          </a:effectLst>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l="11944" t="6069" r="55067" b="72207"/>
          <a:stretch>
            <a:fillRect/>
          </a:stretch>
        </p:blipFill>
        <p:spPr>
          <a:xfrm rot="3142770">
            <a:off x="-703233" y="5280192"/>
            <a:ext cx="1874817" cy="2129277"/>
          </a:xfrm>
          <a:prstGeom prst="rect">
            <a:avLst/>
          </a:prstGeom>
          <a:effectLst>
            <a:outerShdw blurRad="50800" dist="38100" dir="2700000" algn="tl" rotWithShape="0">
              <a:prstClr val="black">
                <a:alpha val="40000"/>
              </a:prstClr>
            </a:outerShdw>
          </a:effectLst>
        </p:spPr>
      </p:pic>
      <p:pic>
        <p:nvPicPr>
          <p:cNvPr id="111" name="Picture 110"/>
          <p:cNvPicPr>
            <a:picLocks noChangeAspect="1"/>
          </p:cNvPicPr>
          <p:nvPr/>
        </p:nvPicPr>
        <p:blipFill rotWithShape="1">
          <a:blip r:embed="rId3" cstate="print">
            <a:extLst>
              <a:ext uri="{28A0092B-C50C-407E-A947-70E740481C1C}">
                <a14:useLocalDpi xmlns:a14="http://schemas.microsoft.com/office/drawing/2010/main" val="0"/>
              </a:ext>
            </a:extLst>
          </a:blip>
          <a:srcRect l="14070" t="66389" r="55270" b="2500"/>
          <a:stretch>
            <a:fillRect/>
          </a:stretch>
        </p:blipFill>
        <p:spPr>
          <a:xfrm rot="20530498" flipH="1">
            <a:off x="2804604" y="5161263"/>
            <a:ext cx="1327767" cy="2323592"/>
          </a:xfrm>
          <a:prstGeom prst="rect">
            <a:avLst/>
          </a:prstGeom>
          <a:effectLst>
            <a:outerShdw blurRad="50800" dist="38100" dir="2700000" algn="tl" rotWithShape="0">
              <a:prstClr val="black">
                <a:alpha val="40000"/>
              </a:prstClr>
            </a:outerShdw>
          </a:effectLst>
        </p:spPr>
      </p:pic>
      <p:pic>
        <p:nvPicPr>
          <p:cNvPr id="112" name="Picture 111"/>
          <p:cNvPicPr>
            <a:picLocks noChangeAspect="1"/>
          </p:cNvPicPr>
          <p:nvPr/>
        </p:nvPicPr>
        <p:blipFill rotWithShape="1">
          <a:blip r:embed="rId8" cstate="print">
            <a:extLst>
              <a:ext uri="{28A0092B-C50C-407E-A947-70E740481C1C}">
                <a14:useLocalDpi xmlns:a14="http://schemas.microsoft.com/office/drawing/2010/main" val="0"/>
              </a:ext>
            </a:extLst>
          </a:blip>
          <a:srcRect l="6616" t="32458" r="54312" b="41297"/>
          <a:stretch>
            <a:fillRect/>
          </a:stretch>
        </p:blipFill>
        <p:spPr>
          <a:xfrm rot="2233883">
            <a:off x="1505898" y="5658287"/>
            <a:ext cx="1586330" cy="1837664"/>
          </a:xfrm>
          <a:prstGeom prst="rect">
            <a:avLst/>
          </a:prstGeom>
          <a:effectLst>
            <a:outerShdw blurRad="50800" dist="38100" dir="2700000" algn="tl" rotWithShape="0">
              <a:prstClr val="black">
                <a:alpha val="40000"/>
              </a:prstClr>
            </a:outerShdw>
          </a:effectLst>
        </p:spPr>
      </p:pic>
      <p:sp>
        <p:nvSpPr>
          <p:cNvPr id="114" name="Rectangle 113"/>
          <p:cNvSpPr/>
          <p:nvPr/>
        </p:nvSpPr>
        <p:spPr>
          <a:xfrm>
            <a:off x="4295869" y="1191443"/>
            <a:ext cx="7181635" cy="1754326"/>
          </a:xfrm>
          <a:prstGeom prst="rect">
            <a:avLst/>
          </a:prstGeom>
        </p:spPr>
        <p:txBody>
          <a:bodyPr wrap="square">
            <a:spAutoFit/>
          </a:bodyPr>
          <a:lstStyle/>
          <a:p>
            <a:pPr algn="ctr"/>
            <a:r>
              <a:rPr lang="en-US" sz="3600" b="1" dirty="0" smtClean="0">
                <a:solidFill>
                  <a:schemeClr val="bg1"/>
                </a:solidFill>
                <a:latin typeface="Kalinga" pitchFamily="34" charset="0"/>
                <a:cs typeface="Kalinga" pitchFamily="34" charset="0"/>
              </a:rPr>
              <a:t>CƠ QUAN LÀM VIỆC</a:t>
            </a:r>
            <a:endParaRPr lang="en-US" sz="3600" b="1" dirty="0" smtClean="0">
              <a:solidFill>
                <a:schemeClr val="bg1"/>
              </a:solidFill>
              <a:latin typeface="Kalinga" pitchFamily="34" charset="0"/>
              <a:cs typeface="Kalinga" pitchFamily="34" charset="0"/>
            </a:endParaRPr>
          </a:p>
          <a:p>
            <a:br>
              <a:rPr lang="vi-VN" sz="3600" dirty="0"/>
            </a:br>
            <a:endParaRPr lang="id-ID" sz="3600" dirty="0">
              <a:solidFill>
                <a:schemeClr val="bg1"/>
              </a:solidFill>
              <a:latin typeface="Kalinga" pitchFamily="34" charset="0"/>
              <a:cs typeface="Kalinga" pitchFamily="34" charset="0"/>
            </a:endParaRPr>
          </a:p>
        </p:txBody>
      </p:sp>
      <p:pic>
        <p:nvPicPr>
          <p:cNvPr id="115" name="Picture 114"/>
          <p:cNvPicPr>
            <a:picLocks noChangeAspect="1"/>
          </p:cNvPicPr>
          <p:nvPr/>
        </p:nvPicPr>
        <p:blipFill>
          <a:blip r:embed="rId9"/>
          <a:stretch>
            <a:fillRect/>
          </a:stretch>
        </p:blipFill>
        <p:spPr>
          <a:xfrm>
            <a:off x="7359873" y="155848"/>
            <a:ext cx="4572000" cy="962025"/>
          </a:xfrm>
          <a:prstGeom prst="rect">
            <a:avLst/>
          </a:prstGeom>
        </p:spPr>
      </p:pic>
      <p:sp>
        <p:nvSpPr>
          <p:cNvPr id="2" name="Rectangle 1"/>
          <p:cNvSpPr/>
          <p:nvPr/>
        </p:nvSpPr>
        <p:spPr>
          <a:xfrm>
            <a:off x="726141" y="406277"/>
            <a:ext cx="3307835" cy="2123658"/>
          </a:xfrm>
          <a:prstGeom prst="rect">
            <a:avLst/>
          </a:prstGeom>
        </p:spPr>
        <p:txBody>
          <a:bodyPr wrap="square">
            <a:spAutoFit/>
          </a:bodyPr>
          <a:lstStyle/>
          <a:p>
            <a:r>
              <a:rPr lang="en-US" sz="4400" b="1" dirty="0" smtClean="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CƠ HỘI NGHỀ NGHIỆP</a:t>
            </a:r>
            <a:endParaRPr lang="id-ID" sz="44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endParaRPr>
          </a:p>
        </p:txBody>
      </p:sp>
      <p:cxnSp>
        <p:nvCxnSpPr>
          <p:cNvPr id="4" name="Straight Connector 3"/>
          <p:cNvCxnSpPr/>
          <p:nvPr/>
        </p:nvCxnSpPr>
        <p:spPr>
          <a:xfrm>
            <a:off x="613611" y="199465"/>
            <a:ext cx="25195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13611" y="351865"/>
            <a:ext cx="0" cy="217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133165" y="343490"/>
            <a:ext cx="0" cy="2178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77034" y="2722086"/>
            <a:ext cx="2519554"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567010" y="2303985"/>
            <a:ext cx="3869214" cy="2185214"/>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a:t>
            </a:r>
            <a:r>
              <a:rPr lang="vi-VN" sz="2000" dirty="0" smtClean="0">
                <a:solidFill>
                  <a:schemeClr val="bg1"/>
                </a:solidFill>
                <a:latin typeface="Arial" panose="020B0604020202020204" pitchFamily="34" charset="0"/>
                <a:cs typeface="Arial" panose="020B0604020202020204" pitchFamily="34" charset="0"/>
              </a:rPr>
              <a:t>ông </a:t>
            </a:r>
            <a:r>
              <a:rPr lang="vi-VN" sz="2000" dirty="0">
                <a:solidFill>
                  <a:schemeClr val="bg1"/>
                </a:solidFill>
                <a:latin typeface="Arial" panose="020B0604020202020204" pitchFamily="34" charset="0"/>
                <a:cs typeface="Arial" panose="020B0604020202020204" pitchFamily="34" charset="0"/>
              </a:rPr>
              <a:t>ty cho thuê tài </a:t>
            </a:r>
            <a:r>
              <a:rPr lang="vi-VN" sz="2000" dirty="0" smtClean="0">
                <a:solidFill>
                  <a:schemeClr val="bg1"/>
                </a:solidFill>
                <a:latin typeface="Arial" panose="020B0604020202020204" pitchFamily="34" charset="0"/>
                <a:cs typeface="Arial" panose="020B0604020202020204" pitchFamily="34" charset="0"/>
              </a:rPr>
              <a:t>chính</a:t>
            </a:r>
            <a:endParaRPr lang="en-US" sz="20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a:t>
            </a:r>
            <a:r>
              <a:rPr lang="vi-VN" sz="2000" dirty="0" smtClean="0">
                <a:solidFill>
                  <a:schemeClr val="bg1"/>
                </a:solidFill>
                <a:latin typeface="Arial" panose="020B0604020202020204" pitchFamily="34" charset="0"/>
                <a:cs typeface="Arial" panose="020B0604020202020204" pitchFamily="34" charset="0"/>
              </a:rPr>
              <a:t>ông </a:t>
            </a:r>
            <a:r>
              <a:rPr lang="vi-VN" sz="2000" dirty="0">
                <a:solidFill>
                  <a:schemeClr val="bg1"/>
                </a:solidFill>
                <a:latin typeface="Arial" panose="020B0604020202020204" pitchFamily="34" charset="0"/>
                <a:cs typeface="Arial" panose="020B0604020202020204" pitchFamily="34" charset="0"/>
              </a:rPr>
              <a:t>ty mua bán </a:t>
            </a:r>
            <a:r>
              <a:rPr lang="vi-VN" sz="2000" dirty="0" smtClean="0">
                <a:solidFill>
                  <a:schemeClr val="bg1"/>
                </a:solidFill>
                <a:latin typeface="Arial" panose="020B0604020202020204" pitchFamily="34" charset="0"/>
                <a:cs typeface="Arial" panose="020B0604020202020204" pitchFamily="34" charset="0"/>
              </a:rPr>
              <a:t>nợ</a:t>
            </a:r>
            <a:endParaRPr lang="en-US" sz="20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a:t>
            </a:r>
            <a:r>
              <a:rPr lang="vi-VN" sz="2000" dirty="0" smtClean="0">
                <a:solidFill>
                  <a:schemeClr val="bg1"/>
                </a:solidFill>
                <a:latin typeface="Arial" panose="020B0604020202020204" pitchFamily="34" charset="0"/>
                <a:cs typeface="Arial" panose="020B0604020202020204" pitchFamily="34" charset="0"/>
              </a:rPr>
              <a:t>ác </a:t>
            </a:r>
            <a:r>
              <a:rPr lang="vi-VN" sz="2000" dirty="0">
                <a:solidFill>
                  <a:schemeClr val="bg1"/>
                </a:solidFill>
                <a:latin typeface="Arial" panose="020B0604020202020204" pitchFamily="34" charset="0"/>
                <a:cs typeface="Arial" panose="020B0604020202020204" pitchFamily="34" charset="0"/>
              </a:rPr>
              <a:t>tổ chức giáo dục đào </a:t>
            </a:r>
            <a:r>
              <a:rPr lang="vi-VN" sz="2000" dirty="0" smtClean="0">
                <a:solidFill>
                  <a:schemeClr val="bg1"/>
                </a:solidFill>
                <a:latin typeface="Arial" panose="020B0604020202020204" pitchFamily="34" charset="0"/>
                <a:cs typeface="Arial" panose="020B0604020202020204" pitchFamily="34" charset="0"/>
              </a:rPr>
              <a:t>tạo</a:t>
            </a:r>
            <a:endParaRPr lang="en-US" sz="20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C</a:t>
            </a:r>
            <a:r>
              <a:rPr lang="vi-VN" sz="2000" dirty="0" smtClean="0">
                <a:solidFill>
                  <a:schemeClr val="bg1"/>
                </a:solidFill>
                <a:latin typeface="Arial" panose="020B0604020202020204" pitchFamily="34" charset="0"/>
                <a:cs typeface="Arial" panose="020B0604020202020204" pitchFamily="34" charset="0"/>
              </a:rPr>
              <a:t>ơ </a:t>
            </a:r>
            <a:r>
              <a:rPr lang="vi-VN" sz="2000" dirty="0">
                <a:solidFill>
                  <a:schemeClr val="bg1"/>
                </a:solidFill>
                <a:latin typeface="Arial" panose="020B0604020202020204" pitchFamily="34" charset="0"/>
                <a:cs typeface="Arial" panose="020B0604020202020204" pitchFamily="34" charset="0"/>
              </a:rPr>
              <a:t>quan nghiên cứu về Tài chính-Ngân hàng.</a:t>
            </a:r>
            <a:endParaRPr lang="vi-VN" sz="2000" dirty="0">
              <a:solidFill>
                <a:schemeClr val="bg1"/>
              </a:solidFill>
              <a:latin typeface="Arial" panose="020B0604020202020204" pitchFamily="34" charset="0"/>
              <a:cs typeface="Arial" panose="020B0604020202020204" pitchFamily="34" charset="0"/>
            </a:endParaRPr>
          </a:p>
          <a:p>
            <a:br>
              <a:rPr lang="vi-VN" dirty="0"/>
            </a:br>
            <a:endParaRPr lang="en-US" dirty="0"/>
          </a:p>
        </p:txBody>
      </p:sp>
      <p:sp>
        <p:nvSpPr>
          <p:cNvPr id="53" name="TextBox 52"/>
          <p:cNvSpPr txBox="1"/>
          <p:nvPr/>
        </p:nvSpPr>
        <p:spPr>
          <a:xfrm>
            <a:off x="7705165" y="2150361"/>
            <a:ext cx="3751729" cy="2523768"/>
          </a:xfrm>
          <a:prstGeom prst="rect">
            <a:avLst/>
          </a:prstGeom>
          <a:noFill/>
        </p:spPr>
        <p:txBody>
          <a:bodyPr wrap="square" rtlCol="0">
            <a:spAutoFit/>
          </a:bodyPr>
          <a:lstStyle/>
          <a:p>
            <a:pPr marL="285750" indent="-285750">
              <a:buFont typeface="Arial" panose="020B0604020202020204" pitchFamily="34" charset="0"/>
              <a:buChar char="•"/>
            </a:pPr>
            <a:r>
              <a:rPr lang="vi-VN" sz="2000" dirty="0">
                <a:solidFill>
                  <a:schemeClr val="bg1"/>
                </a:solidFill>
              </a:rPr>
              <a:t>Công ty chứng </a:t>
            </a:r>
            <a:r>
              <a:rPr lang="vi-VN" sz="2000" dirty="0" smtClean="0">
                <a:solidFill>
                  <a:schemeClr val="bg1"/>
                </a:solidFill>
              </a:rPr>
              <a:t>khoán</a:t>
            </a:r>
            <a:endParaRPr lang="en-US" sz="2000" dirty="0" smtClean="0">
              <a:solidFill>
                <a:schemeClr val="bg1"/>
              </a:solidFill>
            </a:endParaRPr>
          </a:p>
          <a:p>
            <a:pPr marL="285750" indent="-285750">
              <a:buFont typeface="Arial" panose="020B0604020202020204" pitchFamily="34" charset="0"/>
              <a:buChar char="•"/>
            </a:pPr>
            <a:r>
              <a:rPr lang="en-US" sz="2000" dirty="0" smtClean="0">
                <a:solidFill>
                  <a:schemeClr val="bg1"/>
                </a:solidFill>
              </a:rPr>
              <a:t>C</a:t>
            </a:r>
            <a:r>
              <a:rPr lang="vi-VN" sz="2000" dirty="0" smtClean="0">
                <a:solidFill>
                  <a:schemeClr val="bg1"/>
                </a:solidFill>
              </a:rPr>
              <a:t>ông </a:t>
            </a:r>
            <a:r>
              <a:rPr lang="vi-VN" sz="2000" dirty="0">
                <a:solidFill>
                  <a:schemeClr val="bg1"/>
                </a:solidFill>
              </a:rPr>
              <a:t>ty quản lý </a:t>
            </a:r>
            <a:r>
              <a:rPr lang="vi-VN" sz="2000" dirty="0" smtClean="0">
                <a:solidFill>
                  <a:schemeClr val="bg1"/>
                </a:solidFill>
              </a:rPr>
              <a:t>quỹ</a:t>
            </a:r>
            <a:endParaRPr lang="en-US" sz="2000" dirty="0" smtClean="0">
              <a:solidFill>
                <a:schemeClr val="bg1"/>
              </a:solidFill>
            </a:endParaRPr>
          </a:p>
          <a:p>
            <a:pPr marL="285750" indent="-285750">
              <a:buFont typeface="Arial" panose="020B0604020202020204" pitchFamily="34" charset="0"/>
              <a:buChar char="•"/>
            </a:pPr>
            <a:r>
              <a:rPr lang="vi-VN" sz="2000" dirty="0" smtClean="0">
                <a:solidFill>
                  <a:schemeClr val="bg1"/>
                </a:solidFill>
              </a:rPr>
              <a:t>doanh </a:t>
            </a:r>
            <a:r>
              <a:rPr lang="vi-VN" sz="2000" dirty="0">
                <a:solidFill>
                  <a:schemeClr val="bg1"/>
                </a:solidFill>
              </a:rPr>
              <a:t>nghiệp phi tài </a:t>
            </a:r>
            <a:r>
              <a:rPr lang="vi-VN" sz="2000" dirty="0" smtClean="0">
                <a:solidFill>
                  <a:schemeClr val="bg1"/>
                </a:solidFill>
              </a:rPr>
              <a:t>chính</a:t>
            </a:r>
            <a:endParaRPr lang="en-US" sz="2000" dirty="0" smtClean="0">
              <a:solidFill>
                <a:schemeClr val="bg1"/>
              </a:solidFill>
            </a:endParaRPr>
          </a:p>
          <a:p>
            <a:pPr marL="285750" indent="-285750">
              <a:buFont typeface="Arial" panose="020B0604020202020204" pitchFamily="34" charset="0"/>
              <a:buChar char="•"/>
            </a:pPr>
            <a:r>
              <a:rPr lang="en-US" sz="2000" dirty="0" smtClean="0">
                <a:solidFill>
                  <a:schemeClr val="bg1"/>
                </a:solidFill>
              </a:rPr>
              <a:t>C</a:t>
            </a:r>
            <a:r>
              <a:rPr lang="vi-VN" sz="2000" dirty="0" smtClean="0">
                <a:solidFill>
                  <a:schemeClr val="bg1"/>
                </a:solidFill>
              </a:rPr>
              <a:t>ơ </a:t>
            </a:r>
            <a:r>
              <a:rPr lang="vi-VN" sz="2000" dirty="0">
                <a:solidFill>
                  <a:schemeClr val="bg1"/>
                </a:solidFill>
              </a:rPr>
              <a:t>quan quản lý nhà nước trong lĩnh vực tài chính, chứng khoán, đầu </a:t>
            </a:r>
            <a:r>
              <a:rPr lang="vi-VN" sz="2000" dirty="0" smtClean="0">
                <a:solidFill>
                  <a:schemeClr val="bg1"/>
                </a:solidFill>
              </a:rPr>
              <a:t>tư</a:t>
            </a:r>
            <a:endParaRPr lang="en-US" sz="2000" dirty="0" smtClean="0">
              <a:solidFill>
                <a:schemeClr val="bg1"/>
              </a:solidFill>
            </a:endParaRPr>
          </a:p>
          <a:p>
            <a:pPr marL="285750" indent="-285750">
              <a:buFont typeface="Arial" panose="020B0604020202020204" pitchFamily="34" charset="0"/>
              <a:buChar char="•"/>
            </a:pPr>
            <a:r>
              <a:rPr lang="en-US" sz="2000" dirty="0">
                <a:solidFill>
                  <a:schemeClr val="bg1"/>
                </a:solidFill>
              </a:rPr>
              <a:t>C</a:t>
            </a:r>
            <a:r>
              <a:rPr lang="vi-VN" sz="2000" dirty="0" smtClean="0">
                <a:solidFill>
                  <a:schemeClr val="bg1"/>
                </a:solidFill>
              </a:rPr>
              <a:t>ác </a:t>
            </a:r>
            <a:r>
              <a:rPr lang="vi-VN" sz="2000" dirty="0">
                <a:solidFill>
                  <a:schemeClr val="bg1"/>
                </a:solidFill>
              </a:rPr>
              <a:t>tổ chức tài chính quốc </a:t>
            </a:r>
            <a:r>
              <a:rPr lang="vi-VN" sz="2000" dirty="0" smtClean="0">
                <a:solidFill>
                  <a:schemeClr val="bg1"/>
                </a:solidFill>
              </a:rPr>
              <a:t>tế</a:t>
            </a:r>
            <a:br>
              <a:rPr lang="vi-VN" dirty="0">
                <a:solidFill>
                  <a:schemeClr val="bg1"/>
                </a:solidFill>
              </a:rPr>
            </a:br>
            <a:endParaRPr lang="en-US" dirty="0">
              <a:solidFill>
                <a:schemeClr val="bg1"/>
              </a:solidFill>
            </a:endParaRPr>
          </a:p>
        </p:txBody>
      </p:sp>
      <p:sp>
        <p:nvSpPr>
          <p:cNvPr id="105" name="Rounded Rectangle 104"/>
          <p:cNvSpPr/>
          <p:nvPr/>
        </p:nvSpPr>
        <p:spPr>
          <a:xfrm>
            <a:off x="3415553" y="2021719"/>
            <a:ext cx="8338857" cy="2749746"/>
          </a:xfrm>
          <a:prstGeom prst="roundRect">
            <a:avLst>
              <a:gd name="adj" fmla="val 4817"/>
            </a:avLst>
          </a:prstGeom>
          <a:noFill/>
          <a:ln w="44450" cap="rnd">
            <a:solidFill>
              <a:srgbClr val="FFCCFF"/>
            </a:solidFill>
            <a:prstDash val="solid"/>
            <a:bevel/>
          </a:ln>
          <a:effectLst>
            <a:glow rad="254000">
              <a:srgbClr val="FF0066">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3" presetClass="entr" presetSubtype="272"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 calcmode="lin" valueType="num">
                                      <p:cBhvr>
                                        <p:cTn id="10" dur="750" fill="hold"/>
                                        <p:tgtEl>
                                          <p:spTgt spid="93"/>
                                        </p:tgtEl>
                                        <p:attrNameLst>
                                          <p:attrName>ppt_w</p:attrName>
                                        </p:attrNameLst>
                                      </p:cBhvr>
                                      <p:tavLst>
                                        <p:tav tm="0">
                                          <p:val>
                                            <p:strVal val="2/3*#ppt_w"/>
                                          </p:val>
                                        </p:tav>
                                        <p:tav tm="100000">
                                          <p:val>
                                            <p:strVal val="#ppt_w"/>
                                          </p:val>
                                        </p:tav>
                                      </p:tavLst>
                                    </p:anim>
                                    <p:anim calcmode="lin" valueType="num">
                                      <p:cBhvr>
                                        <p:cTn id="11" dur="750" fill="hold"/>
                                        <p:tgtEl>
                                          <p:spTgt spid="93"/>
                                        </p:tgtEl>
                                        <p:attrNameLst>
                                          <p:attrName>ppt_h</p:attrName>
                                        </p:attrNameLst>
                                      </p:cBhvr>
                                      <p:tavLst>
                                        <p:tav tm="0">
                                          <p:val>
                                            <p:strVal val="2/3*#ppt_h"/>
                                          </p:val>
                                        </p:tav>
                                        <p:tav tm="100000">
                                          <p:val>
                                            <p:strVal val="#ppt_h"/>
                                          </p:val>
                                        </p:tav>
                                      </p:tavLst>
                                    </p:anim>
                                  </p:childTnLst>
                                </p:cTn>
                              </p:par>
                              <p:par>
                                <p:cTn id="12" presetID="23" presetClass="entr" presetSubtype="272" fill="hold" nodeType="withEffect">
                                  <p:stCondLst>
                                    <p:cond delay="300"/>
                                  </p:stCondLst>
                                  <p:childTnLst>
                                    <p:set>
                                      <p:cBhvr>
                                        <p:cTn id="13" dur="1" fill="hold">
                                          <p:stCondLst>
                                            <p:cond delay="0"/>
                                          </p:stCondLst>
                                        </p:cTn>
                                        <p:tgtEl>
                                          <p:spTgt spid="94"/>
                                        </p:tgtEl>
                                        <p:attrNameLst>
                                          <p:attrName>style.visibility</p:attrName>
                                        </p:attrNameLst>
                                      </p:cBhvr>
                                      <p:to>
                                        <p:strVal val="visible"/>
                                      </p:to>
                                    </p:set>
                                    <p:anim calcmode="lin" valueType="num">
                                      <p:cBhvr>
                                        <p:cTn id="14" dur="750" fill="hold"/>
                                        <p:tgtEl>
                                          <p:spTgt spid="94"/>
                                        </p:tgtEl>
                                        <p:attrNameLst>
                                          <p:attrName>ppt_w</p:attrName>
                                        </p:attrNameLst>
                                      </p:cBhvr>
                                      <p:tavLst>
                                        <p:tav tm="0">
                                          <p:val>
                                            <p:strVal val="2/3*#ppt_w"/>
                                          </p:val>
                                        </p:tav>
                                        <p:tav tm="100000">
                                          <p:val>
                                            <p:strVal val="#ppt_w"/>
                                          </p:val>
                                        </p:tav>
                                      </p:tavLst>
                                    </p:anim>
                                    <p:anim calcmode="lin" valueType="num">
                                      <p:cBhvr>
                                        <p:cTn id="15" dur="750" fill="hold"/>
                                        <p:tgtEl>
                                          <p:spTgt spid="94"/>
                                        </p:tgtEl>
                                        <p:attrNameLst>
                                          <p:attrName>ppt_h</p:attrName>
                                        </p:attrNameLst>
                                      </p:cBhvr>
                                      <p:tavLst>
                                        <p:tav tm="0">
                                          <p:val>
                                            <p:strVal val="2/3*#ppt_h"/>
                                          </p:val>
                                        </p:tav>
                                        <p:tav tm="100000">
                                          <p:val>
                                            <p:strVal val="#ppt_h"/>
                                          </p:val>
                                        </p:tav>
                                      </p:tavLst>
                                    </p:anim>
                                  </p:childTnLst>
                                </p:cTn>
                              </p:par>
                              <p:par>
                                <p:cTn id="16" presetID="23" presetClass="entr" presetSubtype="272" fill="hold" nodeType="withEffect">
                                  <p:stCondLst>
                                    <p:cond delay="0"/>
                                  </p:stCondLst>
                                  <p:childTnLst>
                                    <p:set>
                                      <p:cBhvr>
                                        <p:cTn id="17" dur="1" fill="hold">
                                          <p:stCondLst>
                                            <p:cond delay="0"/>
                                          </p:stCondLst>
                                        </p:cTn>
                                        <p:tgtEl>
                                          <p:spTgt spid="96"/>
                                        </p:tgtEl>
                                        <p:attrNameLst>
                                          <p:attrName>style.visibility</p:attrName>
                                        </p:attrNameLst>
                                      </p:cBhvr>
                                      <p:to>
                                        <p:strVal val="visible"/>
                                      </p:to>
                                    </p:set>
                                    <p:anim calcmode="lin" valueType="num">
                                      <p:cBhvr>
                                        <p:cTn id="18" dur="750" fill="hold"/>
                                        <p:tgtEl>
                                          <p:spTgt spid="96"/>
                                        </p:tgtEl>
                                        <p:attrNameLst>
                                          <p:attrName>ppt_w</p:attrName>
                                        </p:attrNameLst>
                                      </p:cBhvr>
                                      <p:tavLst>
                                        <p:tav tm="0">
                                          <p:val>
                                            <p:strVal val="2/3*#ppt_w"/>
                                          </p:val>
                                        </p:tav>
                                        <p:tav tm="100000">
                                          <p:val>
                                            <p:strVal val="#ppt_w"/>
                                          </p:val>
                                        </p:tav>
                                      </p:tavLst>
                                    </p:anim>
                                    <p:anim calcmode="lin" valueType="num">
                                      <p:cBhvr>
                                        <p:cTn id="19" dur="750" fill="hold"/>
                                        <p:tgtEl>
                                          <p:spTgt spid="96"/>
                                        </p:tgtEl>
                                        <p:attrNameLst>
                                          <p:attrName>ppt_h</p:attrName>
                                        </p:attrNameLst>
                                      </p:cBhvr>
                                      <p:tavLst>
                                        <p:tav tm="0">
                                          <p:val>
                                            <p:strVal val="2/3*#ppt_h"/>
                                          </p:val>
                                        </p:tav>
                                        <p:tav tm="100000">
                                          <p:val>
                                            <p:strVal val="#ppt_h"/>
                                          </p:val>
                                        </p:tav>
                                      </p:tavLst>
                                    </p:anim>
                                  </p:childTnLst>
                                </p:cTn>
                              </p:par>
                              <p:par>
                                <p:cTn id="20" presetID="23" presetClass="entr" presetSubtype="272" fill="hold" nodeType="withEffect">
                                  <p:stCondLst>
                                    <p:cond delay="700"/>
                                  </p:stCondLst>
                                  <p:childTnLst>
                                    <p:set>
                                      <p:cBhvr>
                                        <p:cTn id="21" dur="1" fill="hold">
                                          <p:stCondLst>
                                            <p:cond delay="0"/>
                                          </p:stCondLst>
                                        </p:cTn>
                                        <p:tgtEl>
                                          <p:spTgt spid="97"/>
                                        </p:tgtEl>
                                        <p:attrNameLst>
                                          <p:attrName>style.visibility</p:attrName>
                                        </p:attrNameLst>
                                      </p:cBhvr>
                                      <p:to>
                                        <p:strVal val="visible"/>
                                      </p:to>
                                    </p:set>
                                    <p:anim calcmode="lin" valueType="num">
                                      <p:cBhvr>
                                        <p:cTn id="22" dur="750" fill="hold"/>
                                        <p:tgtEl>
                                          <p:spTgt spid="97"/>
                                        </p:tgtEl>
                                        <p:attrNameLst>
                                          <p:attrName>ppt_w</p:attrName>
                                        </p:attrNameLst>
                                      </p:cBhvr>
                                      <p:tavLst>
                                        <p:tav tm="0">
                                          <p:val>
                                            <p:strVal val="2/3*#ppt_w"/>
                                          </p:val>
                                        </p:tav>
                                        <p:tav tm="100000">
                                          <p:val>
                                            <p:strVal val="#ppt_w"/>
                                          </p:val>
                                        </p:tav>
                                      </p:tavLst>
                                    </p:anim>
                                    <p:anim calcmode="lin" valueType="num">
                                      <p:cBhvr>
                                        <p:cTn id="23" dur="750" fill="hold"/>
                                        <p:tgtEl>
                                          <p:spTgt spid="97"/>
                                        </p:tgtEl>
                                        <p:attrNameLst>
                                          <p:attrName>ppt_h</p:attrName>
                                        </p:attrNameLst>
                                      </p:cBhvr>
                                      <p:tavLst>
                                        <p:tav tm="0">
                                          <p:val>
                                            <p:strVal val="2/3*#ppt_h"/>
                                          </p:val>
                                        </p:tav>
                                        <p:tav tm="100000">
                                          <p:val>
                                            <p:strVal val="#ppt_h"/>
                                          </p:val>
                                        </p:tav>
                                      </p:tavLst>
                                    </p:anim>
                                  </p:childTnLst>
                                </p:cTn>
                              </p:par>
                              <p:par>
                                <p:cTn id="24" presetID="23" presetClass="entr" presetSubtype="272" fill="hold" nodeType="withEffect">
                                  <p:stCondLst>
                                    <p:cond delay="200"/>
                                  </p:stCondLst>
                                  <p:childTnLst>
                                    <p:set>
                                      <p:cBhvr>
                                        <p:cTn id="25" dur="1" fill="hold">
                                          <p:stCondLst>
                                            <p:cond delay="0"/>
                                          </p:stCondLst>
                                        </p:cTn>
                                        <p:tgtEl>
                                          <p:spTgt spid="99"/>
                                        </p:tgtEl>
                                        <p:attrNameLst>
                                          <p:attrName>style.visibility</p:attrName>
                                        </p:attrNameLst>
                                      </p:cBhvr>
                                      <p:to>
                                        <p:strVal val="visible"/>
                                      </p:to>
                                    </p:set>
                                    <p:anim calcmode="lin" valueType="num">
                                      <p:cBhvr>
                                        <p:cTn id="26" dur="750" fill="hold"/>
                                        <p:tgtEl>
                                          <p:spTgt spid="99"/>
                                        </p:tgtEl>
                                        <p:attrNameLst>
                                          <p:attrName>ppt_w</p:attrName>
                                        </p:attrNameLst>
                                      </p:cBhvr>
                                      <p:tavLst>
                                        <p:tav tm="0">
                                          <p:val>
                                            <p:strVal val="2/3*#ppt_w"/>
                                          </p:val>
                                        </p:tav>
                                        <p:tav tm="100000">
                                          <p:val>
                                            <p:strVal val="#ppt_w"/>
                                          </p:val>
                                        </p:tav>
                                      </p:tavLst>
                                    </p:anim>
                                    <p:anim calcmode="lin" valueType="num">
                                      <p:cBhvr>
                                        <p:cTn id="27" dur="750" fill="hold"/>
                                        <p:tgtEl>
                                          <p:spTgt spid="99"/>
                                        </p:tgtEl>
                                        <p:attrNameLst>
                                          <p:attrName>ppt_h</p:attrName>
                                        </p:attrNameLst>
                                      </p:cBhvr>
                                      <p:tavLst>
                                        <p:tav tm="0">
                                          <p:val>
                                            <p:strVal val="2/3*#ppt_h"/>
                                          </p:val>
                                        </p:tav>
                                        <p:tav tm="100000">
                                          <p:val>
                                            <p:strVal val="#ppt_h"/>
                                          </p:val>
                                        </p:tav>
                                      </p:tavLst>
                                    </p:anim>
                                  </p:childTnLst>
                                </p:cTn>
                              </p:par>
                              <p:par>
                                <p:cTn id="28" presetID="23" presetClass="entr" presetSubtype="272" fill="hold" nodeType="withEffect">
                                  <p:stCondLst>
                                    <p:cond delay="600"/>
                                  </p:stCondLst>
                                  <p:childTnLst>
                                    <p:set>
                                      <p:cBhvr>
                                        <p:cTn id="29" dur="1" fill="hold">
                                          <p:stCondLst>
                                            <p:cond delay="0"/>
                                          </p:stCondLst>
                                        </p:cTn>
                                        <p:tgtEl>
                                          <p:spTgt spid="104"/>
                                        </p:tgtEl>
                                        <p:attrNameLst>
                                          <p:attrName>style.visibility</p:attrName>
                                        </p:attrNameLst>
                                      </p:cBhvr>
                                      <p:to>
                                        <p:strVal val="visible"/>
                                      </p:to>
                                    </p:set>
                                    <p:anim calcmode="lin" valueType="num">
                                      <p:cBhvr>
                                        <p:cTn id="30" dur="750" fill="hold"/>
                                        <p:tgtEl>
                                          <p:spTgt spid="104"/>
                                        </p:tgtEl>
                                        <p:attrNameLst>
                                          <p:attrName>ppt_w</p:attrName>
                                        </p:attrNameLst>
                                      </p:cBhvr>
                                      <p:tavLst>
                                        <p:tav tm="0">
                                          <p:val>
                                            <p:strVal val="2/3*#ppt_w"/>
                                          </p:val>
                                        </p:tav>
                                        <p:tav tm="100000">
                                          <p:val>
                                            <p:strVal val="#ppt_w"/>
                                          </p:val>
                                        </p:tav>
                                      </p:tavLst>
                                    </p:anim>
                                    <p:anim calcmode="lin" valueType="num">
                                      <p:cBhvr>
                                        <p:cTn id="31" dur="750" fill="hold"/>
                                        <p:tgtEl>
                                          <p:spTgt spid="104"/>
                                        </p:tgtEl>
                                        <p:attrNameLst>
                                          <p:attrName>ppt_h</p:attrName>
                                        </p:attrNameLst>
                                      </p:cBhvr>
                                      <p:tavLst>
                                        <p:tav tm="0">
                                          <p:val>
                                            <p:strVal val="2/3*#ppt_h"/>
                                          </p:val>
                                        </p:tav>
                                        <p:tav tm="100000">
                                          <p:val>
                                            <p:strVal val="#ppt_h"/>
                                          </p:val>
                                        </p:tav>
                                      </p:tavLst>
                                    </p:anim>
                                  </p:childTnLst>
                                </p:cTn>
                              </p:par>
                              <p:par>
                                <p:cTn id="32" presetID="23" presetClass="entr" presetSubtype="272" fill="hold" nodeType="withEffect">
                                  <p:stCondLst>
                                    <p:cond delay="300"/>
                                  </p:stCondLst>
                                  <p:childTnLst>
                                    <p:set>
                                      <p:cBhvr>
                                        <p:cTn id="33" dur="1" fill="hold">
                                          <p:stCondLst>
                                            <p:cond delay="0"/>
                                          </p:stCondLst>
                                        </p:cTn>
                                        <p:tgtEl>
                                          <p:spTgt spid="106"/>
                                        </p:tgtEl>
                                        <p:attrNameLst>
                                          <p:attrName>style.visibility</p:attrName>
                                        </p:attrNameLst>
                                      </p:cBhvr>
                                      <p:to>
                                        <p:strVal val="visible"/>
                                      </p:to>
                                    </p:set>
                                    <p:anim calcmode="lin" valueType="num">
                                      <p:cBhvr>
                                        <p:cTn id="34" dur="750" fill="hold"/>
                                        <p:tgtEl>
                                          <p:spTgt spid="106"/>
                                        </p:tgtEl>
                                        <p:attrNameLst>
                                          <p:attrName>ppt_w</p:attrName>
                                        </p:attrNameLst>
                                      </p:cBhvr>
                                      <p:tavLst>
                                        <p:tav tm="0">
                                          <p:val>
                                            <p:strVal val="2/3*#ppt_w"/>
                                          </p:val>
                                        </p:tav>
                                        <p:tav tm="100000">
                                          <p:val>
                                            <p:strVal val="#ppt_w"/>
                                          </p:val>
                                        </p:tav>
                                      </p:tavLst>
                                    </p:anim>
                                    <p:anim calcmode="lin" valueType="num">
                                      <p:cBhvr>
                                        <p:cTn id="35" dur="750" fill="hold"/>
                                        <p:tgtEl>
                                          <p:spTgt spid="106"/>
                                        </p:tgtEl>
                                        <p:attrNameLst>
                                          <p:attrName>ppt_h</p:attrName>
                                        </p:attrNameLst>
                                      </p:cBhvr>
                                      <p:tavLst>
                                        <p:tav tm="0">
                                          <p:val>
                                            <p:strVal val="2/3*#ppt_h"/>
                                          </p:val>
                                        </p:tav>
                                        <p:tav tm="100000">
                                          <p:val>
                                            <p:strVal val="#ppt_h"/>
                                          </p:val>
                                        </p:tav>
                                      </p:tavLst>
                                    </p:anim>
                                  </p:childTnLst>
                                </p:cTn>
                              </p:par>
                              <p:par>
                                <p:cTn id="36" presetID="23" presetClass="entr" presetSubtype="272"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750" fill="hold"/>
                                        <p:tgtEl>
                                          <p:spTgt spid="109"/>
                                        </p:tgtEl>
                                        <p:attrNameLst>
                                          <p:attrName>ppt_w</p:attrName>
                                        </p:attrNameLst>
                                      </p:cBhvr>
                                      <p:tavLst>
                                        <p:tav tm="0">
                                          <p:val>
                                            <p:strVal val="2/3*#ppt_w"/>
                                          </p:val>
                                        </p:tav>
                                        <p:tav tm="100000">
                                          <p:val>
                                            <p:strVal val="#ppt_w"/>
                                          </p:val>
                                        </p:tav>
                                      </p:tavLst>
                                    </p:anim>
                                    <p:anim calcmode="lin" valueType="num">
                                      <p:cBhvr>
                                        <p:cTn id="39" dur="750" fill="hold"/>
                                        <p:tgtEl>
                                          <p:spTgt spid="109"/>
                                        </p:tgtEl>
                                        <p:attrNameLst>
                                          <p:attrName>ppt_h</p:attrName>
                                        </p:attrNameLst>
                                      </p:cBhvr>
                                      <p:tavLst>
                                        <p:tav tm="0">
                                          <p:val>
                                            <p:strVal val="2/3*#ppt_h"/>
                                          </p:val>
                                        </p:tav>
                                        <p:tav tm="100000">
                                          <p:val>
                                            <p:strVal val="#ppt_h"/>
                                          </p:val>
                                        </p:tav>
                                      </p:tavLst>
                                    </p:anim>
                                  </p:childTnLst>
                                </p:cTn>
                              </p:par>
                              <p:par>
                                <p:cTn id="40" presetID="23" presetClass="entr" presetSubtype="272" fill="hold" nodeType="withEffect">
                                  <p:stCondLst>
                                    <p:cond delay="300"/>
                                  </p:stCondLst>
                                  <p:childTnLst>
                                    <p:set>
                                      <p:cBhvr>
                                        <p:cTn id="41" dur="1" fill="hold">
                                          <p:stCondLst>
                                            <p:cond delay="0"/>
                                          </p:stCondLst>
                                        </p:cTn>
                                        <p:tgtEl>
                                          <p:spTgt spid="110"/>
                                        </p:tgtEl>
                                        <p:attrNameLst>
                                          <p:attrName>style.visibility</p:attrName>
                                        </p:attrNameLst>
                                      </p:cBhvr>
                                      <p:to>
                                        <p:strVal val="visible"/>
                                      </p:to>
                                    </p:set>
                                    <p:anim calcmode="lin" valueType="num">
                                      <p:cBhvr>
                                        <p:cTn id="42" dur="750" fill="hold"/>
                                        <p:tgtEl>
                                          <p:spTgt spid="110"/>
                                        </p:tgtEl>
                                        <p:attrNameLst>
                                          <p:attrName>ppt_w</p:attrName>
                                        </p:attrNameLst>
                                      </p:cBhvr>
                                      <p:tavLst>
                                        <p:tav tm="0">
                                          <p:val>
                                            <p:strVal val="2/3*#ppt_w"/>
                                          </p:val>
                                        </p:tav>
                                        <p:tav tm="100000">
                                          <p:val>
                                            <p:strVal val="#ppt_w"/>
                                          </p:val>
                                        </p:tav>
                                      </p:tavLst>
                                    </p:anim>
                                    <p:anim calcmode="lin" valueType="num">
                                      <p:cBhvr>
                                        <p:cTn id="43" dur="750" fill="hold"/>
                                        <p:tgtEl>
                                          <p:spTgt spid="110"/>
                                        </p:tgtEl>
                                        <p:attrNameLst>
                                          <p:attrName>ppt_h</p:attrName>
                                        </p:attrNameLst>
                                      </p:cBhvr>
                                      <p:tavLst>
                                        <p:tav tm="0">
                                          <p:val>
                                            <p:strVal val="2/3*#ppt_h"/>
                                          </p:val>
                                        </p:tav>
                                        <p:tav tm="100000">
                                          <p:val>
                                            <p:strVal val="#ppt_h"/>
                                          </p:val>
                                        </p:tav>
                                      </p:tavLst>
                                    </p:anim>
                                  </p:childTnLst>
                                </p:cTn>
                              </p:par>
                              <p:par>
                                <p:cTn id="44" presetID="23" presetClass="entr" presetSubtype="272" fill="hold" nodeType="withEffect">
                                  <p:stCondLst>
                                    <p:cond delay="200"/>
                                  </p:stCondLst>
                                  <p:childTnLst>
                                    <p:set>
                                      <p:cBhvr>
                                        <p:cTn id="45" dur="1" fill="hold">
                                          <p:stCondLst>
                                            <p:cond delay="0"/>
                                          </p:stCondLst>
                                        </p:cTn>
                                        <p:tgtEl>
                                          <p:spTgt spid="111"/>
                                        </p:tgtEl>
                                        <p:attrNameLst>
                                          <p:attrName>style.visibility</p:attrName>
                                        </p:attrNameLst>
                                      </p:cBhvr>
                                      <p:to>
                                        <p:strVal val="visible"/>
                                      </p:to>
                                    </p:set>
                                    <p:anim calcmode="lin" valueType="num">
                                      <p:cBhvr>
                                        <p:cTn id="46" dur="750" fill="hold"/>
                                        <p:tgtEl>
                                          <p:spTgt spid="111"/>
                                        </p:tgtEl>
                                        <p:attrNameLst>
                                          <p:attrName>ppt_w</p:attrName>
                                        </p:attrNameLst>
                                      </p:cBhvr>
                                      <p:tavLst>
                                        <p:tav tm="0">
                                          <p:val>
                                            <p:strVal val="2/3*#ppt_w"/>
                                          </p:val>
                                        </p:tav>
                                        <p:tav tm="100000">
                                          <p:val>
                                            <p:strVal val="#ppt_w"/>
                                          </p:val>
                                        </p:tav>
                                      </p:tavLst>
                                    </p:anim>
                                    <p:anim calcmode="lin" valueType="num">
                                      <p:cBhvr>
                                        <p:cTn id="47" dur="750" fill="hold"/>
                                        <p:tgtEl>
                                          <p:spTgt spid="111"/>
                                        </p:tgtEl>
                                        <p:attrNameLst>
                                          <p:attrName>ppt_h</p:attrName>
                                        </p:attrNameLst>
                                      </p:cBhvr>
                                      <p:tavLst>
                                        <p:tav tm="0">
                                          <p:val>
                                            <p:strVal val="2/3*#ppt_h"/>
                                          </p:val>
                                        </p:tav>
                                        <p:tav tm="100000">
                                          <p:val>
                                            <p:strVal val="#ppt_h"/>
                                          </p:val>
                                        </p:tav>
                                      </p:tavLst>
                                    </p:anim>
                                  </p:childTnLst>
                                </p:cTn>
                              </p:par>
                              <p:par>
                                <p:cTn id="48" presetID="23" presetClass="entr" presetSubtype="272" fill="hold" nodeType="withEffect">
                                  <p:stCondLst>
                                    <p:cond delay="0"/>
                                  </p:stCondLst>
                                  <p:childTnLst>
                                    <p:set>
                                      <p:cBhvr>
                                        <p:cTn id="49" dur="1" fill="hold">
                                          <p:stCondLst>
                                            <p:cond delay="0"/>
                                          </p:stCondLst>
                                        </p:cTn>
                                        <p:tgtEl>
                                          <p:spTgt spid="112"/>
                                        </p:tgtEl>
                                        <p:attrNameLst>
                                          <p:attrName>style.visibility</p:attrName>
                                        </p:attrNameLst>
                                      </p:cBhvr>
                                      <p:to>
                                        <p:strVal val="visible"/>
                                      </p:to>
                                    </p:set>
                                    <p:anim calcmode="lin" valueType="num">
                                      <p:cBhvr>
                                        <p:cTn id="50" dur="750" fill="hold"/>
                                        <p:tgtEl>
                                          <p:spTgt spid="112"/>
                                        </p:tgtEl>
                                        <p:attrNameLst>
                                          <p:attrName>ppt_w</p:attrName>
                                        </p:attrNameLst>
                                      </p:cBhvr>
                                      <p:tavLst>
                                        <p:tav tm="0">
                                          <p:val>
                                            <p:strVal val="2/3*#ppt_w"/>
                                          </p:val>
                                        </p:tav>
                                        <p:tav tm="100000">
                                          <p:val>
                                            <p:strVal val="#ppt_w"/>
                                          </p:val>
                                        </p:tav>
                                      </p:tavLst>
                                    </p:anim>
                                    <p:anim calcmode="lin" valueType="num">
                                      <p:cBhvr>
                                        <p:cTn id="51" dur="750" fill="hold"/>
                                        <p:tgtEl>
                                          <p:spTgt spid="112"/>
                                        </p:tgtEl>
                                        <p:attrNameLst>
                                          <p:attrName>ppt_h</p:attrName>
                                        </p:attrNameLst>
                                      </p:cBhvr>
                                      <p:tavLst>
                                        <p:tav tm="0">
                                          <p:val>
                                            <p:strVal val="2/3*#ppt_h"/>
                                          </p:val>
                                        </p:tav>
                                        <p:tav tm="100000">
                                          <p:val>
                                            <p:strVal val="#ppt_h"/>
                                          </p:val>
                                        </p:tav>
                                      </p:tavLst>
                                    </p:anim>
                                  </p:childTnLst>
                                </p:cTn>
                              </p:par>
                              <p:par>
                                <p:cTn id="52" presetID="23" presetClass="entr" presetSubtype="272" fill="hold" nodeType="withEffect">
                                  <p:stCondLst>
                                    <p:cond delay="20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750" fill="hold"/>
                                        <p:tgtEl>
                                          <p:spTgt spid="108"/>
                                        </p:tgtEl>
                                        <p:attrNameLst>
                                          <p:attrName>ppt_w</p:attrName>
                                        </p:attrNameLst>
                                      </p:cBhvr>
                                      <p:tavLst>
                                        <p:tav tm="0">
                                          <p:val>
                                            <p:strVal val="2/3*#ppt_w"/>
                                          </p:val>
                                        </p:tav>
                                        <p:tav tm="100000">
                                          <p:val>
                                            <p:strVal val="#ppt_w"/>
                                          </p:val>
                                        </p:tav>
                                      </p:tavLst>
                                    </p:anim>
                                    <p:anim calcmode="lin" valueType="num">
                                      <p:cBhvr>
                                        <p:cTn id="55" dur="750" fill="hold"/>
                                        <p:tgtEl>
                                          <p:spTgt spid="108"/>
                                        </p:tgtEl>
                                        <p:attrNameLst>
                                          <p:attrName>ppt_h</p:attrName>
                                        </p:attrNameLst>
                                      </p:cBhvr>
                                      <p:tavLst>
                                        <p:tav tm="0">
                                          <p:val>
                                            <p:strVal val="2/3*#ppt_h"/>
                                          </p:val>
                                        </p:tav>
                                        <p:tav tm="100000">
                                          <p:val>
                                            <p:strVal val="#ppt_h"/>
                                          </p:val>
                                        </p:tav>
                                      </p:tavLst>
                                    </p:anim>
                                  </p:childTnLst>
                                </p:cTn>
                              </p:par>
                              <p:par>
                                <p:cTn id="56" presetID="22" presetClass="entr" presetSubtype="8" fill="hold" grpId="0" nodeType="withEffect">
                                  <p:stCondLst>
                                    <p:cond delay="130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800"/>
                                        <p:tgtEl>
                                          <p:spTgt spid="100"/>
                                        </p:tgtEl>
                                      </p:cBhvr>
                                    </p:animEffect>
                                  </p:childTnLst>
                                </p:cTn>
                              </p:par>
                              <p:par>
                                <p:cTn id="59" presetID="22" presetClass="entr" presetSubtype="8" fill="hold" grpId="0" nodeType="withEffect">
                                  <p:stCondLst>
                                    <p:cond delay="2500"/>
                                  </p:stCondLst>
                                  <p:childTnLst>
                                    <p:set>
                                      <p:cBhvr>
                                        <p:cTn id="60" dur="1" fill="hold">
                                          <p:stCondLst>
                                            <p:cond delay="0"/>
                                          </p:stCondLst>
                                        </p:cTn>
                                        <p:tgtEl>
                                          <p:spTgt spid="114"/>
                                        </p:tgtEl>
                                        <p:attrNameLst>
                                          <p:attrName>style.visibility</p:attrName>
                                        </p:attrNameLst>
                                      </p:cBhvr>
                                      <p:to>
                                        <p:strVal val="visible"/>
                                      </p:to>
                                    </p:set>
                                    <p:animEffect transition="in" filter="wipe(left)">
                                      <p:cBhvr>
                                        <p:cTn id="61" dur="500"/>
                                        <p:tgtEl>
                                          <p:spTgt spid="114"/>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114">
                                            <p:txEl>
                                              <p:pRg st="0" end="0"/>
                                            </p:txEl>
                                          </p:spTgt>
                                        </p:tgtEl>
                                        <p:attrNameLst>
                                          <p:attrName>style.visibility</p:attrName>
                                        </p:attrNameLst>
                                      </p:cBhvr>
                                      <p:to>
                                        <p:strVal val="visible"/>
                                      </p:to>
                                    </p:set>
                                    <p:animEffect transition="in" filter="barn(inVertical)">
                                      <p:cBhvr>
                                        <p:cTn id="66" dur="500"/>
                                        <p:tgtEl>
                                          <p:spTgt spid="114">
                                            <p:txEl>
                                              <p:pRg st="0" end="0"/>
                                            </p:txEl>
                                          </p:spTgt>
                                        </p:tgtEl>
                                      </p:cBhvr>
                                    </p:animEffect>
                                  </p:childTnLst>
                                </p:cTn>
                              </p:par>
                              <p:par>
                                <p:cTn id="67" presetID="18" presetClass="entr" presetSubtype="3" fill="hold" grpId="0" nodeType="withEffect">
                                  <p:stCondLst>
                                    <p:cond delay="0"/>
                                  </p:stCondLst>
                                  <p:childTnLst>
                                    <p:set>
                                      <p:cBhvr>
                                        <p:cTn id="68" dur="1" fill="hold">
                                          <p:stCondLst>
                                            <p:cond delay="0"/>
                                          </p:stCondLst>
                                        </p:cTn>
                                        <p:tgtEl>
                                          <p:spTgt spid="105"/>
                                        </p:tgtEl>
                                        <p:attrNameLst>
                                          <p:attrName>style.visibility</p:attrName>
                                        </p:attrNameLst>
                                      </p:cBhvr>
                                      <p:to>
                                        <p:strVal val="visible"/>
                                      </p:to>
                                    </p:set>
                                    <p:animEffect transition="in" filter="strips(upRight)">
                                      <p:cBhvr>
                                        <p:cTn id="69" dur="1000"/>
                                        <p:tgtEl>
                                          <p:spTgt spid="105"/>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1000"/>
                                        <p:tgtEl>
                                          <p:spTgt spid="54">
                                            <p:txEl>
                                              <p:pRg st="0" end="0"/>
                                            </p:txEl>
                                          </p:spTgt>
                                        </p:tgtEl>
                                      </p:cBhvr>
                                    </p:animEffect>
                                    <p:anim calcmode="lin" valueType="num">
                                      <p:cBhvr>
                                        <p:cTn id="75"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54">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54">
                                            <p:txEl>
                                              <p:pRg st="1" end="1"/>
                                            </p:txEl>
                                          </p:spTgt>
                                        </p:tgtEl>
                                        <p:attrNameLst>
                                          <p:attrName>style.visibility</p:attrName>
                                        </p:attrNameLst>
                                      </p:cBhvr>
                                      <p:to>
                                        <p:strVal val="visible"/>
                                      </p:to>
                                    </p:set>
                                    <p:animEffect transition="in" filter="fade">
                                      <p:cBhvr>
                                        <p:cTn id="79" dur="1000"/>
                                        <p:tgtEl>
                                          <p:spTgt spid="54">
                                            <p:txEl>
                                              <p:pRg st="1" end="1"/>
                                            </p:txEl>
                                          </p:spTgt>
                                        </p:tgtEl>
                                      </p:cBhvr>
                                    </p:animEffect>
                                    <p:anim calcmode="lin" valueType="num">
                                      <p:cBhvr>
                                        <p:cTn id="80" dur="1000" fill="hold"/>
                                        <p:tgtEl>
                                          <p:spTgt spid="54">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54">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54">
                                            <p:txEl>
                                              <p:pRg st="2" end="2"/>
                                            </p:txEl>
                                          </p:spTgt>
                                        </p:tgtEl>
                                        <p:attrNameLst>
                                          <p:attrName>style.visibility</p:attrName>
                                        </p:attrNameLst>
                                      </p:cBhvr>
                                      <p:to>
                                        <p:strVal val="visible"/>
                                      </p:to>
                                    </p:set>
                                    <p:animEffect transition="in" filter="fade">
                                      <p:cBhvr>
                                        <p:cTn id="84" dur="1000"/>
                                        <p:tgtEl>
                                          <p:spTgt spid="54">
                                            <p:txEl>
                                              <p:pRg st="2" end="2"/>
                                            </p:txEl>
                                          </p:spTgt>
                                        </p:tgtEl>
                                      </p:cBhvr>
                                    </p:animEffect>
                                    <p:anim calcmode="lin" valueType="num">
                                      <p:cBhvr>
                                        <p:cTn id="85" dur="1000" fill="hold"/>
                                        <p:tgtEl>
                                          <p:spTgt spid="54">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54">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4">
                                            <p:txEl>
                                              <p:pRg st="3" end="3"/>
                                            </p:txEl>
                                          </p:spTgt>
                                        </p:tgtEl>
                                        <p:attrNameLst>
                                          <p:attrName>style.visibility</p:attrName>
                                        </p:attrNameLst>
                                      </p:cBhvr>
                                      <p:to>
                                        <p:strVal val="visible"/>
                                      </p:to>
                                    </p:set>
                                    <p:animEffect transition="in" filter="fade">
                                      <p:cBhvr>
                                        <p:cTn id="89" dur="1000"/>
                                        <p:tgtEl>
                                          <p:spTgt spid="54">
                                            <p:txEl>
                                              <p:pRg st="3" end="3"/>
                                            </p:txEl>
                                          </p:spTgt>
                                        </p:tgtEl>
                                      </p:cBhvr>
                                    </p:animEffect>
                                    <p:anim calcmode="lin" valueType="num">
                                      <p:cBhvr>
                                        <p:cTn id="90" dur="1000" fill="hold"/>
                                        <p:tgtEl>
                                          <p:spTgt spid="54">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5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53">
                                            <p:txEl>
                                              <p:pRg st="0" end="0"/>
                                            </p:txEl>
                                          </p:spTgt>
                                        </p:tgtEl>
                                        <p:attrNameLst>
                                          <p:attrName>style.visibility</p:attrName>
                                        </p:attrNameLst>
                                      </p:cBhvr>
                                      <p:to>
                                        <p:strVal val="visible"/>
                                      </p:to>
                                    </p:set>
                                    <p:animEffect transition="in" filter="fade">
                                      <p:cBhvr>
                                        <p:cTn id="96" dur="1000"/>
                                        <p:tgtEl>
                                          <p:spTgt spid="53">
                                            <p:txEl>
                                              <p:pRg st="0" end="0"/>
                                            </p:txEl>
                                          </p:spTgt>
                                        </p:tgtEl>
                                      </p:cBhvr>
                                    </p:animEffect>
                                    <p:anim calcmode="lin" valueType="num">
                                      <p:cBhvr>
                                        <p:cTn id="97" dur="10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8" dur="1000" fill="hold"/>
                                        <p:tgtEl>
                                          <p:spTgt spid="53">
                                            <p:txEl>
                                              <p:pRg st="0" end="0"/>
                                            </p:txEl>
                                          </p:spTgt>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53">
                                            <p:txEl>
                                              <p:pRg st="1" end="1"/>
                                            </p:txEl>
                                          </p:spTgt>
                                        </p:tgtEl>
                                        <p:attrNameLst>
                                          <p:attrName>style.visibility</p:attrName>
                                        </p:attrNameLst>
                                      </p:cBhvr>
                                      <p:to>
                                        <p:strVal val="visible"/>
                                      </p:to>
                                    </p:set>
                                    <p:animEffect transition="in" filter="fade">
                                      <p:cBhvr>
                                        <p:cTn id="101" dur="1000"/>
                                        <p:tgtEl>
                                          <p:spTgt spid="53">
                                            <p:txEl>
                                              <p:pRg st="1" end="1"/>
                                            </p:txEl>
                                          </p:spTgt>
                                        </p:tgtEl>
                                      </p:cBhvr>
                                    </p:animEffect>
                                    <p:anim calcmode="lin" valueType="num">
                                      <p:cBhvr>
                                        <p:cTn id="102" dur="100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103" dur="1000" fill="hold"/>
                                        <p:tgtEl>
                                          <p:spTgt spid="53">
                                            <p:txEl>
                                              <p:pRg st="1" end="1"/>
                                            </p:txEl>
                                          </p:spTgt>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53">
                                            <p:txEl>
                                              <p:pRg st="2" end="2"/>
                                            </p:txEl>
                                          </p:spTgt>
                                        </p:tgtEl>
                                        <p:attrNameLst>
                                          <p:attrName>style.visibility</p:attrName>
                                        </p:attrNameLst>
                                      </p:cBhvr>
                                      <p:to>
                                        <p:strVal val="visible"/>
                                      </p:to>
                                    </p:set>
                                    <p:animEffect transition="in" filter="fade">
                                      <p:cBhvr>
                                        <p:cTn id="106" dur="1000"/>
                                        <p:tgtEl>
                                          <p:spTgt spid="53">
                                            <p:txEl>
                                              <p:pRg st="2" end="2"/>
                                            </p:txEl>
                                          </p:spTgt>
                                        </p:tgtEl>
                                      </p:cBhvr>
                                    </p:animEffect>
                                    <p:anim calcmode="lin" valueType="num">
                                      <p:cBhvr>
                                        <p:cTn id="107" dur="1000" fill="hold"/>
                                        <p:tgtEl>
                                          <p:spTgt spid="53">
                                            <p:txEl>
                                              <p:pRg st="2" end="2"/>
                                            </p:txEl>
                                          </p:spTgt>
                                        </p:tgtEl>
                                        <p:attrNameLst>
                                          <p:attrName>ppt_x</p:attrName>
                                        </p:attrNameLst>
                                      </p:cBhvr>
                                      <p:tavLst>
                                        <p:tav tm="0">
                                          <p:val>
                                            <p:strVal val="#ppt_x"/>
                                          </p:val>
                                        </p:tav>
                                        <p:tav tm="100000">
                                          <p:val>
                                            <p:strVal val="#ppt_x"/>
                                          </p:val>
                                        </p:tav>
                                      </p:tavLst>
                                    </p:anim>
                                    <p:anim calcmode="lin" valueType="num">
                                      <p:cBhvr>
                                        <p:cTn id="108" dur="1000" fill="hold"/>
                                        <p:tgtEl>
                                          <p:spTgt spid="53">
                                            <p:txEl>
                                              <p:pRg st="2" end="2"/>
                                            </p:txEl>
                                          </p:spTgt>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3">
                                            <p:txEl>
                                              <p:pRg st="3" end="3"/>
                                            </p:txEl>
                                          </p:spTgt>
                                        </p:tgtEl>
                                        <p:attrNameLst>
                                          <p:attrName>style.visibility</p:attrName>
                                        </p:attrNameLst>
                                      </p:cBhvr>
                                      <p:to>
                                        <p:strVal val="visible"/>
                                      </p:to>
                                    </p:set>
                                    <p:animEffect transition="in" filter="fade">
                                      <p:cBhvr>
                                        <p:cTn id="111" dur="1000"/>
                                        <p:tgtEl>
                                          <p:spTgt spid="53">
                                            <p:txEl>
                                              <p:pRg st="3" end="3"/>
                                            </p:txEl>
                                          </p:spTgt>
                                        </p:tgtEl>
                                      </p:cBhvr>
                                    </p:animEffect>
                                    <p:anim calcmode="lin" valueType="num">
                                      <p:cBhvr>
                                        <p:cTn id="112" dur="1000" fill="hold"/>
                                        <p:tgtEl>
                                          <p:spTgt spid="53">
                                            <p:txEl>
                                              <p:pRg st="3" end="3"/>
                                            </p:txEl>
                                          </p:spTgt>
                                        </p:tgtEl>
                                        <p:attrNameLst>
                                          <p:attrName>ppt_x</p:attrName>
                                        </p:attrNameLst>
                                      </p:cBhvr>
                                      <p:tavLst>
                                        <p:tav tm="0">
                                          <p:val>
                                            <p:strVal val="#ppt_x"/>
                                          </p:val>
                                        </p:tav>
                                        <p:tav tm="100000">
                                          <p:val>
                                            <p:strVal val="#ppt_x"/>
                                          </p:val>
                                        </p:tav>
                                      </p:tavLst>
                                    </p:anim>
                                    <p:anim calcmode="lin" valueType="num">
                                      <p:cBhvr>
                                        <p:cTn id="113" dur="1000" fill="hold"/>
                                        <p:tgtEl>
                                          <p:spTgt spid="53">
                                            <p:txEl>
                                              <p:pRg st="3" end="3"/>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53">
                                            <p:txEl>
                                              <p:pRg st="4" end="4"/>
                                            </p:txEl>
                                          </p:spTgt>
                                        </p:tgtEl>
                                        <p:attrNameLst>
                                          <p:attrName>style.visibility</p:attrName>
                                        </p:attrNameLst>
                                      </p:cBhvr>
                                      <p:to>
                                        <p:strVal val="visible"/>
                                      </p:to>
                                    </p:set>
                                    <p:animEffect transition="in" filter="fade">
                                      <p:cBhvr>
                                        <p:cTn id="116" dur="1000"/>
                                        <p:tgtEl>
                                          <p:spTgt spid="53">
                                            <p:txEl>
                                              <p:pRg st="4" end="4"/>
                                            </p:txEl>
                                          </p:spTgt>
                                        </p:tgtEl>
                                      </p:cBhvr>
                                    </p:animEffect>
                                    <p:anim calcmode="lin" valueType="num">
                                      <p:cBhvr>
                                        <p:cTn id="117" dur="1000" fill="hold"/>
                                        <p:tgtEl>
                                          <p:spTgt spid="53">
                                            <p:txEl>
                                              <p:pRg st="4" end="4"/>
                                            </p:txEl>
                                          </p:spTgt>
                                        </p:tgtEl>
                                        <p:attrNameLst>
                                          <p:attrName>ppt_x</p:attrName>
                                        </p:attrNameLst>
                                      </p:cBhvr>
                                      <p:tavLst>
                                        <p:tav tm="0">
                                          <p:val>
                                            <p:strVal val="#ppt_x"/>
                                          </p:val>
                                        </p:tav>
                                        <p:tav tm="100000">
                                          <p:val>
                                            <p:strVal val="#ppt_x"/>
                                          </p:val>
                                        </p:tav>
                                      </p:tavLst>
                                    </p:anim>
                                    <p:anim calcmode="lin" valueType="num">
                                      <p:cBhvr>
                                        <p:cTn id="118" dur="1000" fill="hold"/>
                                        <p:tgtEl>
                                          <p:spTgt spid="5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4" grpId="0"/>
      <p:bldP spid="2" grpId="0"/>
      <p:bldP spid="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4557"/>
        </a:solidFill>
        <a:effectLst/>
      </p:bgPr>
    </p:bg>
    <p:spTree>
      <p:nvGrpSpPr>
        <p:cNvPr id="1" name=""/>
        <p:cNvGrpSpPr/>
        <p:nvPr/>
      </p:nvGrpSpPr>
      <p:grpSpPr>
        <a:xfrm>
          <a:off x="0" y="0"/>
          <a:ext cx="0" cy="0"/>
          <a:chOff x="0" y="0"/>
          <a:chExt cx="0" cy="0"/>
        </a:xfrm>
      </p:grpSpPr>
      <p:sp>
        <p:nvSpPr>
          <p:cNvPr id="2" name="Rectangle 1"/>
          <p:cNvSpPr/>
          <p:nvPr/>
        </p:nvSpPr>
        <p:spPr>
          <a:xfrm>
            <a:off x="725962" y="609418"/>
            <a:ext cx="2979766" cy="2123658"/>
          </a:xfrm>
          <a:prstGeom prst="rect">
            <a:avLst/>
          </a:prstGeom>
        </p:spPr>
        <p:txBody>
          <a:bodyPr wrap="square">
            <a:spAutoFit/>
          </a:bodyPr>
          <a:lstStyle/>
          <a:p>
            <a:r>
              <a:rPr lang="en-US" sz="44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CƠ HỘI NGHỀ NGHIỆP</a:t>
            </a:r>
            <a:endParaRPr lang="en-US" sz="4400" dirty="0"/>
          </a:p>
        </p:txBody>
      </p:sp>
      <p:sp>
        <p:nvSpPr>
          <p:cNvPr id="3" name="Rounded Rectangle 2"/>
          <p:cNvSpPr/>
          <p:nvPr/>
        </p:nvSpPr>
        <p:spPr>
          <a:xfrm>
            <a:off x="192504" y="155268"/>
            <a:ext cx="11754854" cy="6245532"/>
          </a:xfrm>
          <a:prstGeom prst="roundRect">
            <a:avLst/>
          </a:prstGeom>
          <a:noFill/>
          <a:ln w="38100">
            <a:solidFill>
              <a:schemeClr val="bg1"/>
            </a:solidFill>
          </a:ln>
          <a:effectLst>
            <a:glow rad="241300">
              <a:schemeClr val="accent1">
                <a:lumMod val="75000"/>
                <a:alpha val="87000"/>
              </a:schemeClr>
            </a:glow>
            <a:reflection endPos="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2472916">
            <a:off x="-907277" y="4253929"/>
            <a:ext cx="2497940" cy="2836974"/>
          </a:xfrm>
          <a:prstGeom prst="rect">
            <a:avLst/>
          </a:prstGeom>
          <a:effectLst>
            <a:outerShdw blurRad="139700" dist="101600" dir="2700000" sx="102000" sy="102000" algn="tl" rotWithShape="0">
              <a:prstClr val="black">
                <a:alpha val="40000"/>
              </a:prstClr>
            </a:outerShdw>
          </a:effectLst>
        </p:spPr>
      </p:pic>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326945" flipH="1">
            <a:off x="138356" y="4256956"/>
            <a:ext cx="1716341" cy="2995623"/>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3463328">
            <a:off x="560733" y="4956588"/>
            <a:ext cx="2491944" cy="3143426"/>
          </a:xfrm>
          <a:prstGeom prst="rect">
            <a:avLst/>
          </a:prstGeom>
        </p:spPr>
      </p:pic>
      <p:pic>
        <p:nvPicPr>
          <p:cNvPr id="3075" name="Picture 3" descr="https://lh3.googleusercontent.com/v6cfKXCr34tMZjybSrxCCkcF9EV7Lvli5PVc1H_1YpfY980KCnTvJcIZeohQ9Y38VcGJfwitaBHD2snDp_MQRwkewUtvqK7oiR8Nt--wgT9-XLNQ0JnKEXcuppyyZ4tOVmG8W4o"/>
          <p:cNvPicPr>
            <a:picLocks noChangeAspect="1" noChangeArrowheads="1" noCrop="1"/>
          </p:cNvPicPr>
          <p:nvPr/>
        </p:nvPicPr>
        <p:blipFill>
          <a:blip r:embed="rId2"/>
          <a:srcRect/>
          <a:stretch>
            <a:fillRect/>
          </a:stretch>
        </p:blipFill>
        <p:spPr bwMode="auto">
          <a:xfrm>
            <a:off x="10172699" y="242326"/>
            <a:ext cx="1177952" cy="11779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v6cfKXCr34tMZjybSrxCCkcF9EV7Lvli5PVc1H_1YpfY980KCnTvJcIZeohQ9Y38VcGJfwitaBHD2snDp_MQRwkewUtvqK7oiR8Nt--wgT9-XLNQ0JnKEXcuppyyZ4tOVmG8W4o"/>
          <p:cNvPicPr>
            <a:picLocks noChangeAspect="1" noChangeArrowheads="1" noCrop="1"/>
          </p:cNvPicPr>
          <p:nvPr/>
        </p:nvPicPr>
        <p:blipFill>
          <a:blip r:embed="rId2"/>
          <a:srcRect/>
          <a:stretch>
            <a:fillRect/>
          </a:stretch>
        </p:blipFill>
        <p:spPr bwMode="auto">
          <a:xfrm>
            <a:off x="10327105" y="282456"/>
            <a:ext cx="1864895" cy="18648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573380" y="609418"/>
            <a:ext cx="5630780" cy="7224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29785" y="709041"/>
            <a:ext cx="5305929" cy="523220"/>
          </a:xfrm>
          <a:prstGeom prst="rect">
            <a:avLst/>
          </a:prstGeom>
          <a:noFill/>
        </p:spPr>
        <p:txBody>
          <a:bodyPr wrap="square" rtlCol="0">
            <a:spAutoFit/>
          </a:bodyPr>
          <a:lstStyle/>
          <a:p>
            <a:r>
              <a:rPr lang="en-US" sz="2800" dirty="0" err="1" smtClean="0">
                <a:solidFill>
                  <a:schemeClr val="accent4">
                    <a:lumMod val="40000"/>
                    <a:lumOff val="60000"/>
                  </a:schemeClr>
                </a:solidFill>
              </a:rPr>
              <a:t>Một</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số</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ví</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dụ</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các</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cơ</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quan</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làm</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việc</a:t>
            </a:r>
            <a:endParaRPr lang="en-US" sz="2800" dirty="0">
              <a:solidFill>
                <a:schemeClr val="accent4">
                  <a:lumMod val="40000"/>
                  <a:lumOff val="60000"/>
                </a:schemeClr>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3463" y="1528011"/>
            <a:ext cx="3865145" cy="2033336"/>
          </a:xfrm>
          <a:prstGeom prst="rect">
            <a:avLst/>
          </a:prstGeom>
        </p:spPr>
      </p:pic>
      <p:sp>
        <p:nvSpPr>
          <p:cNvPr id="11" name="TextBox 10"/>
          <p:cNvSpPr txBox="1"/>
          <p:nvPr/>
        </p:nvSpPr>
        <p:spPr>
          <a:xfrm>
            <a:off x="3320716" y="1624941"/>
            <a:ext cx="3092116" cy="2308324"/>
          </a:xfrm>
          <a:prstGeom prst="rect">
            <a:avLst/>
          </a:prstGeom>
          <a:noFill/>
        </p:spPr>
        <p:txBody>
          <a:bodyPr wrap="square" rtlCol="0">
            <a:spAutoFit/>
          </a:bodyPr>
          <a:lstStyle/>
          <a:p>
            <a:pPr marL="285750" indent="-285750">
              <a:buFont typeface="Arial" panose="020B0604020202020204" pitchFamily="34" charset="0"/>
              <a:buChar char="•"/>
            </a:pPr>
            <a:r>
              <a:rPr lang="vi-VN" b="1" dirty="0">
                <a:solidFill>
                  <a:schemeClr val="bg1"/>
                </a:solidFill>
              </a:rPr>
              <a:t>Một số công ty chứng khoán, tổ chức tín dụng phi ngân hàng như:</a:t>
            </a:r>
            <a:r>
              <a:rPr lang="vi-VN" dirty="0">
                <a:solidFill>
                  <a:schemeClr val="bg1"/>
                </a:solidFill>
              </a:rPr>
              <a:t> SSI, HSC, VNDIRECT, MBS, ACBS, Công ty cổ phần chứng khoán Sài Gòn – Hà Nội</a:t>
            </a:r>
            <a:r>
              <a:rPr lang="vi-VN" dirty="0" smtClean="0">
                <a:solidFill>
                  <a:schemeClr val="bg1"/>
                </a:solidFill>
              </a:rPr>
              <a:t>.…</a:t>
            </a:r>
            <a:endParaRPr lang="vi-VN" dirty="0">
              <a:solidFill>
                <a:schemeClr val="bg1"/>
              </a:solidFill>
            </a:endParaRPr>
          </a:p>
          <a:p>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4734" y="3782440"/>
            <a:ext cx="4077034" cy="2329602"/>
          </a:xfrm>
          <a:prstGeom prst="rect">
            <a:avLst/>
          </a:prstGeom>
        </p:spPr>
      </p:pic>
      <p:sp>
        <p:nvSpPr>
          <p:cNvPr id="13" name="TextBox 12"/>
          <p:cNvSpPr txBox="1"/>
          <p:nvPr/>
        </p:nvSpPr>
        <p:spPr>
          <a:xfrm>
            <a:off x="7646067" y="3745703"/>
            <a:ext cx="3704584" cy="1908215"/>
          </a:xfrm>
          <a:prstGeom prst="rect">
            <a:avLst/>
          </a:prstGeom>
          <a:noFill/>
        </p:spPr>
        <p:txBody>
          <a:bodyPr wrap="square" rtlCol="0">
            <a:spAutoFit/>
          </a:bodyPr>
          <a:lstStyle/>
          <a:p>
            <a:pPr marL="285750" indent="-285750">
              <a:buFont typeface="Arial" panose="020B0604020202020204" pitchFamily="34" charset="0"/>
              <a:buChar char="•"/>
            </a:pPr>
            <a:r>
              <a:rPr lang="vi-VN" sz="2000" b="1" dirty="0">
                <a:solidFill>
                  <a:schemeClr val="bg1"/>
                </a:solidFill>
              </a:rPr>
              <a:t>Các công ty kiểm toán, quỹ đầu tư: </a:t>
            </a:r>
            <a:r>
              <a:rPr lang="vi-VN" sz="2000" dirty="0">
                <a:solidFill>
                  <a:schemeClr val="bg1"/>
                </a:solidFill>
              </a:rPr>
              <a:t>Deloitte, PwC, KPMG, Ernst &amp; Young, VPH, FCN, VEH, Manulife Progressive Fund,…</a:t>
            </a:r>
            <a:endParaRPr lang="vi-VN" sz="2000" dirty="0">
              <a:solidFill>
                <a:schemeClr val="bg1"/>
              </a:solidFill>
            </a:endParaRPr>
          </a:p>
          <a:p>
            <a:endParaRPr lang="en-US" dirty="0"/>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671869">
            <a:off x="-693713" y="3529507"/>
            <a:ext cx="1723553" cy="17904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503292">
            <a:off x="1551511" y="5771400"/>
            <a:ext cx="2068288" cy="21732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23" presetClass="entr" presetSubtype="288" fill="hold" nodeType="withEffect">
                                  <p:stCondLst>
                                    <p:cond delay="200"/>
                                  </p:stCondLst>
                                  <p:childTnLst>
                                    <p:set>
                                      <p:cBhvr>
                                        <p:cTn id="18" dur="1" fill="hold">
                                          <p:stCondLst>
                                            <p:cond delay="0"/>
                                          </p:stCondLst>
                                        </p:cTn>
                                        <p:tgtEl>
                                          <p:spTgt spid="15"/>
                                        </p:tgtEl>
                                        <p:attrNameLst>
                                          <p:attrName>style.visibility</p:attrName>
                                        </p:attrNameLst>
                                      </p:cBhvr>
                                      <p:to>
                                        <p:strVal val="visible"/>
                                      </p:to>
                                    </p:set>
                                    <p:anim calcmode="lin" valueType="num">
                                      <p:cBhvr>
                                        <p:cTn id="19" dur="750" fill="hold"/>
                                        <p:tgtEl>
                                          <p:spTgt spid="15"/>
                                        </p:tgtEl>
                                        <p:attrNameLst>
                                          <p:attrName>ppt_w</p:attrName>
                                        </p:attrNameLst>
                                      </p:cBhvr>
                                      <p:tavLst>
                                        <p:tav tm="0">
                                          <p:val>
                                            <p:strVal val="4/3*#ppt_w"/>
                                          </p:val>
                                        </p:tav>
                                        <p:tav tm="100000">
                                          <p:val>
                                            <p:strVal val="#ppt_w"/>
                                          </p:val>
                                        </p:tav>
                                      </p:tavLst>
                                    </p:anim>
                                    <p:anim calcmode="lin" valueType="num">
                                      <p:cBhvr>
                                        <p:cTn id="20" dur="750" fill="hold"/>
                                        <p:tgtEl>
                                          <p:spTgt spid="15"/>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750" fill="hold"/>
                                        <p:tgtEl>
                                          <p:spTgt spid="16"/>
                                        </p:tgtEl>
                                        <p:attrNameLst>
                                          <p:attrName>ppt_w</p:attrName>
                                        </p:attrNameLst>
                                      </p:cBhvr>
                                      <p:tavLst>
                                        <p:tav tm="0">
                                          <p:val>
                                            <p:strVal val="4/3*#ppt_w"/>
                                          </p:val>
                                        </p:tav>
                                        <p:tav tm="100000">
                                          <p:val>
                                            <p:strVal val="#ppt_w"/>
                                          </p:val>
                                        </p:tav>
                                      </p:tavLst>
                                    </p:anim>
                                    <p:anim calcmode="lin" valueType="num">
                                      <p:cBhvr>
                                        <p:cTn id="24" dur="750" fill="hold"/>
                                        <p:tgtEl>
                                          <p:spTgt spid="16"/>
                                        </p:tgtEl>
                                        <p:attrNameLst>
                                          <p:attrName>ppt_h</p:attrName>
                                        </p:attrNameLst>
                                      </p:cBhvr>
                                      <p:tavLst>
                                        <p:tav tm="0">
                                          <p:val>
                                            <p:strVal val="4/3*#ppt_h"/>
                                          </p:val>
                                        </p:tav>
                                        <p:tav tm="100000">
                                          <p:val>
                                            <p:strVal val="#ppt_h"/>
                                          </p:val>
                                        </p:tav>
                                      </p:tavLst>
                                    </p:anim>
                                  </p:childTnLst>
                                </p:cTn>
                              </p:par>
                              <p:par>
                                <p:cTn id="25" presetID="8" presetClass="emph" presetSubtype="0" repeatCount="indefinite" autoRev="1" fill="hold" nodeType="withEffect">
                                  <p:stCondLst>
                                    <p:cond delay="200"/>
                                  </p:stCondLst>
                                  <p:childTnLst>
                                    <p:animRot by="-600000">
                                      <p:cBhvr>
                                        <p:cTn id="26" dur="2000" fill="hold"/>
                                        <p:tgtEl>
                                          <p:spTgt spid="16"/>
                                        </p:tgtEl>
                                        <p:attrNameLst>
                                          <p:attrName>r</p:attrName>
                                        </p:attrNameLst>
                                      </p:cBhvr>
                                    </p:animRot>
                                  </p:childTnLst>
                                </p:cTn>
                              </p:par>
                              <p:par>
                                <p:cTn id="27" presetID="22" presetClass="entr" presetSubtype="4" fill="hold" grpId="0" nodeType="withEffect">
                                  <p:stCondLst>
                                    <p:cond delay="20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par>
                                <p:cTn id="30" presetID="22" presetClass="entr" presetSubtype="4"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par>
                                <p:cTn id="33" presetID="6" presetClass="entr" presetSubtype="16" fill="hold" grpId="0" nodeType="withEffect">
                                  <p:stCondLst>
                                    <p:cond delay="20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16" presetClass="entr" presetSubtype="21"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barn(inVertical)">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par>
                                <p:cTn id="53" presetID="16" presetClass="entr" presetSubtype="21"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11"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4557"/>
        </a:solidFill>
        <a:effectLst/>
      </p:bgPr>
    </p:bg>
    <p:spTree>
      <p:nvGrpSpPr>
        <p:cNvPr id="1" name=""/>
        <p:cNvGrpSpPr/>
        <p:nvPr/>
      </p:nvGrpSpPr>
      <p:grpSpPr>
        <a:xfrm>
          <a:off x="0" y="0"/>
          <a:ext cx="0" cy="0"/>
          <a:chOff x="0" y="0"/>
          <a:chExt cx="0" cy="0"/>
        </a:xfrm>
      </p:grpSpPr>
      <p:sp>
        <p:nvSpPr>
          <p:cNvPr id="2" name="Rectangle 1"/>
          <p:cNvSpPr/>
          <p:nvPr/>
        </p:nvSpPr>
        <p:spPr>
          <a:xfrm>
            <a:off x="725962" y="609418"/>
            <a:ext cx="2979766" cy="2123658"/>
          </a:xfrm>
          <a:prstGeom prst="rect">
            <a:avLst/>
          </a:prstGeom>
        </p:spPr>
        <p:txBody>
          <a:bodyPr wrap="square">
            <a:spAutoFit/>
          </a:bodyPr>
          <a:lstStyle/>
          <a:p>
            <a:r>
              <a:rPr lang="en-US" sz="4400" b="1" dirty="0">
                <a:ln w="22225">
                  <a:solidFill>
                    <a:schemeClr val="accent1">
                      <a:lumMod val="20000"/>
                      <a:lumOff val="80000"/>
                    </a:schemeClr>
                  </a:solidFill>
                  <a:prstDash val="solid"/>
                </a:ln>
                <a:noFill/>
                <a:effectLst>
                  <a:glow rad="76200">
                    <a:srgbClr val="00B0F0">
                      <a:alpha val="40000"/>
                    </a:srgbClr>
                  </a:glow>
                </a:effectLst>
                <a:latin typeface="Aharoni" panose="02010803020104030203" pitchFamily="2" charset="-79"/>
                <a:cs typeface="Aharoni" panose="02010803020104030203" pitchFamily="2" charset="-79"/>
              </a:rPr>
              <a:t>CƠ HỘI NGHỀ NGHIỆP</a:t>
            </a:r>
            <a:endParaRPr lang="en-US" sz="4400" dirty="0"/>
          </a:p>
        </p:txBody>
      </p:sp>
      <p:sp>
        <p:nvSpPr>
          <p:cNvPr id="3" name="Rounded Rectangle 2"/>
          <p:cNvSpPr/>
          <p:nvPr/>
        </p:nvSpPr>
        <p:spPr>
          <a:xfrm>
            <a:off x="192504" y="155268"/>
            <a:ext cx="11754854" cy="6245532"/>
          </a:xfrm>
          <a:prstGeom prst="roundRect">
            <a:avLst/>
          </a:prstGeom>
          <a:noFill/>
          <a:ln w="38100">
            <a:solidFill>
              <a:schemeClr val="bg1"/>
            </a:solidFill>
          </a:ln>
          <a:effectLst>
            <a:glow rad="241300">
              <a:schemeClr val="accent1">
                <a:lumMod val="75000"/>
                <a:alpha val="87000"/>
              </a:schemeClr>
            </a:glow>
            <a:reflection endPos="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1944" t="6069" r="55067" b="72207"/>
          <a:stretch>
            <a:fillRect/>
          </a:stretch>
        </p:blipFill>
        <p:spPr>
          <a:xfrm rot="2472916">
            <a:off x="-907277" y="4253929"/>
            <a:ext cx="2497940" cy="2836974"/>
          </a:xfrm>
          <a:prstGeom prst="rect">
            <a:avLst/>
          </a:prstGeom>
          <a:effectLst>
            <a:outerShdw blurRad="139700" dist="101600" dir="2700000" sx="102000" sy="102000" algn="tl" rotWithShape="0">
              <a:prstClr val="black">
                <a:alpha val="40000"/>
              </a:prstClr>
            </a:outerShdw>
          </a:effectLst>
        </p:spPr>
      </p:pic>
      <p:pic>
        <p:nvPicPr>
          <p:cNvPr id="5" name="Picture 4"/>
          <p:cNvPicPr>
            <a:picLocks noChangeAspect="1"/>
          </p:cNvPicPr>
          <p:nvPr/>
        </p:nvPicPr>
        <p:blipFill rotWithShape="1">
          <a:blip r:embed="rId1" cstate="print">
            <a:extLst>
              <a:ext uri="{28A0092B-C50C-407E-A947-70E740481C1C}">
                <a14:useLocalDpi xmlns:a14="http://schemas.microsoft.com/office/drawing/2010/main" val="0"/>
              </a:ext>
            </a:extLst>
          </a:blip>
          <a:srcRect l="14070" t="66389" r="55270" b="2500"/>
          <a:stretch>
            <a:fillRect/>
          </a:stretch>
        </p:blipFill>
        <p:spPr>
          <a:xfrm rot="326945" flipH="1">
            <a:off x="138356" y="4256956"/>
            <a:ext cx="1716341" cy="2995623"/>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l="54579" t="1625" r="15719" b="76651"/>
          <a:stretch>
            <a:fillRect/>
          </a:stretch>
        </p:blipFill>
        <p:spPr>
          <a:xfrm rot="3463328">
            <a:off x="560733" y="4956588"/>
            <a:ext cx="2491944" cy="3143426"/>
          </a:xfrm>
          <a:prstGeom prst="rect">
            <a:avLst/>
          </a:prstGeom>
        </p:spPr>
      </p:pic>
      <p:pic>
        <p:nvPicPr>
          <p:cNvPr id="3075" name="Picture 3" descr="https://lh3.googleusercontent.com/v6cfKXCr34tMZjybSrxCCkcF9EV7Lvli5PVc1H_1YpfY980KCnTvJcIZeohQ9Y38VcGJfwitaBHD2snDp_MQRwkewUtvqK7oiR8Nt--wgT9-XLNQ0JnKEXcuppyyZ4tOVmG8W4o"/>
          <p:cNvPicPr>
            <a:picLocks noChangeAspect="1" noChangeArrowheads="1" noCrop="1"/>
          </p:cNvPicPr>
          <p:nvPr/>
        </p:nvPicPr>
        <p:blipFill>
          <a:blip r:embed="rId2"/>
          <a:srcRect/>
          <a:stretch>
            <a:fillRect/>
          </a:stretch>
        </p:blipFill>
        <p:spPr bwMode="auto">
          <a:xfrm>
            <a:off x="9583723" y="264695"/>
            <a:ext cx="1177952" cy="11779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v6cfKXCr34tMZjybSrxCCkcF9EV7Lvli5PVc1H_1YpfY980KCnTvJcIZeohQ9Y38VcGJfwitaBHD2snDp_MQRwkewUtvqK7oiR8Nt--wgT9-XLNQ0JnKEXcuppyyZ4tOVmG8W4o"/>
          <p:cNvPicPr>
            <a:picLocks noChangeAspect="1" noChangeArrowheads="1" noCrop="1"/>
          </p:cNvPicPr>
          <p:nvPr/>
        </p:nvPicPr>
        <p:blipFill>
          <a:blip r:embed="rId2"/>
          <a:srcRect/>
          <a:stretch>
            <a:fillRect/>
          </a:stretch>
        </p:blipFill>
        <p:spPr bwMode="auto">
          <a:xfrm>
            <a:off x="9829228" y="264693"/>
            <a:ext cx="1864895" cy="18648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74167" y="649115"/>
            <a:ext cx="5709556" cy="7224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150895" y="762340"/>
            <a:ext cx="5432828" cy="523220"/>
          </a:xfrm>
          <a:prstGeom prst="rect">
            <a:avLst/>
          </a:prstGeom>
          <a:noFill/>
        </p:spPr>
        <p:txBody>
          <a:bodyPr wrap="square" rtlCol="0">
            <a:spAutoFit/>
          </a:bodyPr>
          <a:lstStyle/>
          <a:p>
            <a:r>
              <a:rPr lang="en-US" sz="2800" dirty="0" err="1" smtClean="0">
                <a:solidFill>
                  <a:schemeClr val="accent4">
                    <a:lumMod val="40000"/>
                    <a:lumOff val="60000"/>
                  </a:schemeClr>
                </a:solidFill>
              </a:rPr>
              <a:t>Một</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số</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ví</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dụ</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các</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cơ</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quan</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làm</a:t>
            </a:r>
            <a:r>
              <a:rPr lang="en-US" sz="2800" dirty="0" smtClean="0">
                <a:solidFill>
                  <a:schemeClr val="accent4">
                    <a:lumMod val="40000"/>
                    <a:lumOff val="60000"/>
                  </a:schemeClr>
                </a:solidFill>
              </a:rPr>
              <a:t> </a:t>
            </a:r>
            <a:r>
              <a:rPr lang="en-US" sz="2800" dirty="0" err="1" smtClean="0">
                <a:solidFill>
                  <a:schemeClr val="accent4">
                    <a:lumMod val="40000"/>
                    <a:lumOff val="60000"/>
                  </a:schemeClr>
                </a:solidFill>
              </a:rPr>
              <a:t>việc</a:t>
            </a:r>
            <a:endParaRPr lang="en-US" sz="2800" dirty="0">
              <a:solidFill>
                <a:schemeClr val="accent4">
                  <a:lumMod val="40000"/>
                  <a:lumOff val="60000"/>
                </a:schemeClr>
              </a:solidFill>
            </a:endParaRPr>
          </a:p>
        </p:txBody>
      </p:sp>
      <p:sp>
        <p:nvSpPr>
          <p:cNvPr id="9" name="TextBox 8"/>
          <p:cNvSpPr txBox="1"/>
          <p:nvPr/>
        </p:nvSpPr>
        <p:spPr>
          <a:xfrm>
            <a:off x="3320715" y="1713383"/>
            <a:ext cx="5498431" cy="1569660"/>
          </a:xfrm>
          <a:prstGeom prst="rect">
            <a:avLst/>
          </a:prstGeom>
          <a:noFill/>
        </p:spPr>
        <p:txBody>
          <a:bodyPr wrap="square" rtlCol="0">
            <a:spAutoFit/>
          </a:bodyPr>
          <a:lstStyle/>
          <a:p>
            <a:r>
              <a:rPr lang="en-US" sz="2400" dirty="0" err="1" smtClean="0">
                <a:solidFill>
                  <a:schemeClr val="bg1"/>
                </a:solidFill>
                <a:latin typeface="+mj-lt"/>
              </a:rPr>
              <a:t>Công</a:t>
            </a:r>
            <a:r>
              <a:rPr lang="en-US" sz="2400" dirty="0" smtClean="0">
                <a:solidFill>
                  <a:schemeClr val="bg1"/>
                </a:solidFill>
                <a:latin typeface="+mj-lt"/>
              </a:rPr>
              <a:t> </a:t>
            </a:r>
            <a:r>
              <a:rPr lang="en-US" sz="2400" dirty="0" err="1" smtClean="0">
                <a:solidFill>
                  <a:schemeClr val="bg1"/>
                </a:solidFill>
                <a:latin typeface="+mj-lt"/>
              </a:rPr>
              <a:t>ty</a:t>
            </a:r>
            <a:r>
              <a:rPr lang="en-US" sz="2400" dirty="0" smtClean="0">
                <a:solidFill>
                  <a:schemeClr val="bg1"/>
                </a:solidFill>
                <a:latin typeface="+mj-lt"/>
              </a:rPr>
              <a:t> </a:t>
            </a:r>
            <a:r>
              <a:rPr lang="en-US" sz="2400" dirty="0" err="1" smtClean="0">
                <a:solidFill>
                  <a:schemeClr val="bg1"/>
                </a:solidFill>
                <a:latin typeface="+mj-lt"/>
              </a:rPr>
              <a:t>Fintech</a:t>
            </a:r>
            <a:r>
              <a:rPr lang="en-US" sz="2400" dirty="0" smtClean="0">
                <a:solidFill>
                  <a:schemeClr val="bg1"/>
                </a:solidFill>
                <a:latin typeface="+mj-lt"/>
              </a:rPr>
              <a:t> </a:t>
            </a:r>
            <a:r>
              <a:rPr lang="en-US" sz="2400" dirty="0" err="1" smtClean="0">
                <a:solidFill>
                  <a:schemeClr val="bg1"/>
                </a:solidFill>
                <a:latin typeface="+mj-lt"/>
              </a:rPr>
              <a:t>Momo</a:t>
            </a:r>
            <a:r>
              <a:rPr lang="en-US" sz="2400" dirty="0" smtClean="0">
                <a:solidFill>
                  <a:schemeClr val="bg1"/>
                </a:solidFill>
                <a:latin typeface="+mj-lt"/>
              </a:rPr>
              <a:t>, </a:t>
            </a:r>
            <a:r>
              <a:rPr lang="en-US" sz="2400" dirty="0" err="1" smtClean="0">
                <a:solidFill>
                  <a:schemeClr val="bg1"/>
                </a:solidFill>
                <a:latin typeface="+mj-lt"/>
              </a:rPr>
              <a:t>Công</a:t>
            </a:r>
            <a:r>
              <a:rPr lang="en-US" sz="2400" dirty="0" smtClean="0">
                <a:solidFill>
                  <a:schemeClr val="bg1"/>
                </a:solidFill>
                <a:latin typeface="+mj-lt"/>
              </a:rPr>
              <a:t> </a:t>
            </a:r>
            <a:r>
              <a:rPr lang="en-US" sz="2400" dirty="0" err="1" smtClean="0">
                <a:solidFill>
                  <a:schemeClr val="bg1"/>
                </a:solidFill>
                <a:latin typeface="+mj-lt"/>
              </a:rPr>
              <a:t>ty</a:t>
            </a:r>
            <a:r>
              <a:rPr lang="en-US" sz="2400" dirty="0" smtClean="0">
                <a:solidFill>
                  <a:schemeClr val="bg1"/>
                </a:solidFill>
                <a:latin typeface="+mj-lt"/>
              </a:rPr>
              <a:t> </a:t>
            </a:r>
            <a:r>
              <a:rPr lang="en-US" sz="2400" dirty="0" err="1" smtClean="0">
                <a:solidFill>
                  <a:schemeClr val="bg1"/>
                </a:solidFill>
                <a:latin typeface="+mj-lt"/>
              </a:rPr>
              <a:t>Truemoney</a:t>
            </a:r>
            <a:r>
              <a:rPr lang="en-US" sz="2400" dirty="0" smtClean="0">
                <a:solidFill>
                  <a:schemeClr val="bg1"/>
                </a:solidFill>
                <a:latin typeface="+mj-lt"/>
              </a:rPr>
              <a:t> </a:t>
            </a:r>
            <a:r>
              <a:rPr lang="en-US" sz="2400" dirty="0" err="1" smtClean="0">
                <a:solidFill>
                  <a:schemeClr val="bg1"/>
                </a:solidFill>
                <a:latin typeface="+mj-lt"/>
              </a:rPr>
              <a:t>Việt</a:t>
            </a:r>
            <a:r>
              <a:rPr lang="en-US" sz="2400" dirty="0" smtClean="0">
                <a:solidFill>
                  <a:schemeClr val="bg1"/>
                </a:solidFill>
                <a:latin typeface="+mj-lt"/>
              </a:rPr>
              <a:t> Nam, </a:t>
            </a:r>
            <a:r>
              <a:rPr lang="en-US" sz="2400" dirty="0" err="1" smtClean="0">
                <a:solidFill>
                  <a:schemeClr val="bg1"/>
                </a:solidFill>
                <a:latin typeface="+mj-lt"/>
              </a:rPr>
              <a:t>Công</a:t>
            </a:r>
            <a:r>
              <a:rPr lang="en-US" sz="2400" dirty="0" smtClean="0">
                <a:solidFill>
                  <a:schemeClr val="bg1"/>
                </a:solidFill>
                <a:latin typeface="+mj-lt"/>
              </a:rPr>
              <a:t> </a:t>
            </a:r>
            <a:r>
              <a:rPr lang="en-US" sz="2400" dirty="0" err="1" smtClean="0">
                <a:solidFill>
                  <a:schemeClr val="bg1"/>
                </a:solidFill>
                <a:latin typeface="+mj-lt"/>
              </a:rPr>
              <a:t>ty</a:t>
            </a:r>
            <a:r>
              <a:rPr lang="en-US" sz="2400" dirty="0" smtClean="0">
                <a:solidFill>
                  <a:schemeClr val="bg1"/>
                </a:solidFill>
                <a:latin typeface="+mj-lt"/>
              </a:rPr>
              <a:t> </a:t>
            </a:r>
            <a:r>
              <a:rPr lang="en-US" sz="2400" dirty="0" err="1" smtClean="0">
                <a:solidFill>
                  <a:schemeClr val="bg1"/>
                </a:solidFill>
                <a:latin typeface="+mj-lt"/>
              </a:rPr>
              <a:t>cố</a:t>
            </a:r>
            <a:r>
              <a:rPr lang="en-US" sz="2400" dirty="0" smtClean="0">
                <a:solidFill>
                  <a:schemeClr val="bg1"/>
                </a:solidFill>
                <a:latin typeface="+mj-lt"/>
              </a:rPr>
              <a:t> </a:t>
            </a:r>
            <a:r>
              <a:rPr lang="en-US" sz="2400" dirty="0" err="1" smtClean="0">
                <a:solidFill>
                  <a:schemeClr val="bg1"/>
                </a:solidFill>
                <a:latin typeface="+mj-lt"/>
              </a:rPr>
              <a:t>phần</a:t>
            </a:r>
            <a:r>
              <a:rPr lang="en-US" sz="2400" dirty="0" smtClean="0">
                <a:solidFill>
                  <a:schemeClr val="bg1"/>
                </a:solidFill>
                <a:latin typeface="+mj-lt"/>
              </a:rPr>
              <a:t> </a:t>
            </a:r>
            <a:r>
              <a:rPr lang="en-US" sz="2400" dirty="0" err="1" smtClean="0">
                <a:solidFill>
                  <a:schemeClr val="bg1"/>
                </a:solidFill>
                <a:latin typeface="+mj-lt"/>
              </a:rPr>
              <a:t>Whypay</a:t>
            </a:r>
            <a:r>
              <a:rPr lang="en-US" sz="2400" dirty="0" smtClean="0">
                <a:solidFill>
                  <a:schemeClr val="bg1"/>
                </a:solidFill>
                <a:latin typeface="+mj-lt"/>
              </a:rPr>
              <a:t>, </a:t>
            </a:r>
            <a:r>
              <a:rPr lang="en-US" sz="2400" dirty="0" err="1" smtClean="0">
                <a:solidFill>
                  <a:schemeClr val="bg1"/>
                </a:solidFill>
                <a:latin typeface="+mj-lt"/>
              </a:rPr>
              <a:t>Công</a:t>
            </a:r>
            <a:r>
              <a:rPr lang="en-US" sz="2400" dirty="0" smtClean="0">
                <a:solidFill>
                  <a:schemeClr val="bg1"/>
                </a:solidFill>
                <a:latin typeface="+mj-lt"/>
              </a:rPr>
              <a:t> </a:t>
            </a:r>
            <a:r>
              <a:rPr lang="en-US" sz="2400" dirty="0" err="1" smtClean="0">
                <a:solidFill>
                  <a:schemeClr val="bg1"/>
                </a:solidFill>
                <a:latin typeface="+mj-lt"/>
              </a:rPr>
              <a:t>ty</a:t>
            </a:r>
            <a:r>
              <a:rPr lang="en-US" sz="2400" dirty="0" smtClean="0">
                <a:solidFill>
                  <a:schemeClr val="bg1"/>
                </a:solidFill>
                <a:latin typeface="+mj-lt"/>
              </a:rPr>
              <a:t> </a:t>
            </a:r>
            <a:r>
              <a:rPr lang="en-US" sz="2400" dirty="0" err="1" smtClean="0">
                <a:solidFill>
                  <a:schemeClr val="bg1"/>
                </a:solidFill>
                <a:latin typeface="+mj-lt"/>
              </a:rPr>
              <a:t>Fintech</a:t>
            </a:r>
            <a:r>
              <a:rPr lang="en-US" sz="2400" dirty="0" smtClean="0">
                <a:solidFill>
                  <a:schemeClr val="bg1"/>
                </a:solidFill>
                <a:latin typeface="+mj-lt"/>
              </a:rPr>
              <a:t> </a:t>
            </a:r>
            <a:r>
              <a:rPr lang="en-US" sz="2400" dirty="0" err="1" smtClean="0">
                <a:solidFill>
                  <a:schemeClr val="bg1"/>
                </a:solidFill>
                <a:latin typeface="+mj-lt"/>
              </a:rPr>
              <a:t>Zalopay</a:t>
            </a:r>
            <a:r>
              <a:rPr lang="en-US" sz="2400" dirty="0" smtClean="0">
                <a:solidFill>
                  <a:schemeClr val="bg1"/>
                </a:solidFill>
                <a:latin typeface="+mj-lt"/>
              </a:rPr>
              <a:t>, </a:t>
            </a:r>
            <a:r>
              <a:rPr lang="en-US" sz="2400" dirty="0" err="1" smtClean="0">
                <a:solidFill>
                  <a:schemeClr val="bg1"/>
                </a:solidFill>
                <a:latin typeface="+mj-lt"/>
              </a:rPr>
              <a:t>Công</a:t>
            </a:r>
            <a:r>
              <a:rPr lang="en-US" sz="2400" dirty="0" smtClean="0">
                <a:solidFill>
                  <a:schemeClr val="bg1"/>
                </a:solidFill>
                <a:latin typeface="+mj-lt"/>
              </a:rPr>
              <a:t> </a:t>
            </a:r>
            <a:r>
              <a:rPr lang="en-US" sz="2400" dirty="0" err="1" smtClean="0">
                <a:solidFill>
                  <a:schemeClr val="bg1"/>
                </a:solidFill>
                <a:latin typeface="+mj-lt"/>
              </a:rPr>
              <a:t>ty</a:t>
            </a:r>
            <a:r>
              <a:rPr lang="en-US" sz="2400" dirty="0" smtClean="0">
                <a:solidFill>
                  <a:schemeClr val="bg1"/>
                </a:solidFill>
                <a:latin typeface="+mj-lt"/>
              </a:rPr>
              <a:t> </a:t>
            </a:r>
            <a:r>
              <a:rPr lang="en-US" sz="2400" dirty="0" err="1" smtClean="0">
                <a:solidFill>
                  <a:schemeClr val="bg1"/>
                </a:solidFill>
                <a:latin typeface="+mj-lt"/>
              </a:rPr>
              <a:t>Fintech</a:t>
            </a:r>
            <a:r>
              <a:rPr lang="en-US" sz="2400" dirty="0" smtClean="0">
                <a:solidFill>
                  <a:schemeClr val="bg1"/>
                </a:solidFill>
                <a:latin typeface="+mj-lt"/>
              </a:rPr>
              <a:t> </a:t>
            </a:r>
            <a:r>
              <a:rPr lang="en-US" sz="2400" dirty="0" err="1" smtClean="0">
                <a:solidFill>
                  <a:schemeClr val="bg1"/>
                </a:solidFill>
                <a:latin typeface="+mj-lt"/>
              </a:rPr>
              <a:t>Airpay</a:t>
            </a:r>
            <a:r>
              <a:rPr lang="en-US" sz="2400" dirty="0" smtClean="0">
                <a:solidFill>
                  <a:schemeClr val="bg1"/>
                </a:solidFill>
                <a:latin typeface="+mj-lt"/>
              </a:rPr>
              <a:t>,…</a:t>
            </a:r>
            <a:endParaRPr lang="en-US" sz="2400" dirty="0">
              <a:solidFill>
                <a:schemeClr val="bg1"/>
              </a:solidFill>
              <a:latin typeface="+mj-lt"/>
            </a:endParaRPr>
          </a:p>
        </p:txBody>
      </p:sp>
      <p:sp>
        <p:nvSpPr>
          <p:cNvPr id="10" name="TextBox 9"/>
          <p:cNvSpPr txBox="1"/>
          <p:nvPr/>
        </p:nvSpPr>
        <p:spPr>
          <a:xfrm>
            <a:off x="8197323" y="3013833"/>
            <a:ext cx="3263810" cy="3046988"/>
          </a:xfrm>
          <a:prstGeom prst="rect">
            <a:avLst/>
          </a:prstGeom>
          <a:noFill/>
        </p:spPr>
        <p:txBody>
          <a:bodyPr wrap="square" rtlCol="0">
            <a:spAutoFit/>
          </a:bodyPr>
          <a:lstStyle/>
          <a:p>
            <a:r>
              <a:rPr lang="en-US" sz="2400" dirty="0"/>
              <a:t> </a:t>
            </a:r>
            <a:r>
              <a:rPr lang="en-US" sz="2400" dirty="0" smtClean="0">
                <a:solidFill>
                  <a:schemeClr val="bg1"/>
                </a:solidFill>
              </a:rPr>
              <a:t>=&gt;</a:t>
            </a:r>
            <a:r>
              <a:rPr lang="en-US" sz="2400" dirty="0" smtClean="0"/>
              <a:t> </a:t>
            </a:r>
            <a:r>
              <a:rPr lang="vi-VN" sz="2400" b="1" dirty="0" smtClean="0">
                <a:solidFill>
                  <a:schemeClr val="accent6">
                    <a:lumMod val="40000"/>
                    <a:lumOff val="60000"/>
                  </a:schemeClr>
                </a:solidFill>
                <a:latin typeface="Calibri Light (Headings)"/>
                <a:cs typeface="Calibri" panose="020F0502020204030204" pitchFamily="34" charset="0"/>
              </a:rPr>
              <a:t>Ngoài </a:t>
            </a:r>
            <a:r>
              <a:rPr lang="vi-VN" sz="2400" b="1" dirty="0">
                <a:solidFill>
                  <a:schemeClr val="accent6">
                    <a:lumMod val="40000"/>
                    <a:lumOff val="60000"/>
                  </a:schemeClr>
                </a:solidFill>
                <a:latin typeface="Calibri Light (Headings)"/>
                <a:cs typeface="Calibri" panose="020F0502020204030204" pitchFamily="34" charset="0"/>
              </a:rPr>
              <a:t>ra </a:t>
            </a:r>
            <a:r>
              <a:rPr lang="vi-VN" sz="2400" dirty="0">
                <a:solidFill>
                  <a:schemeClr val="bg1"/>
                </a:solidFill>
                <a:latin typeface="Calibri Light (Headings)"/>
                <a:cs typeface="Calibri" panose="020F0502020204030204" pitchFamily="34" charset="0"/>
              </a:rPr>
              <a:t>bạn có thể làm việc tại cục thuế, hải quan, quỹ tín dụng, đầu tư bất động sản… hoặc </a:t>
            </a:r>
            <a:r>
              <a:rPr lang="vi-VN" sz="2400" b="1" dirty="0">
                <a:solidFill>
                  <a:schemeClr val="bg1"/>
                </a:solidFill>
                <a:latin typeface="Calibri Light (Headings)"/>
                <a:cs typeface="Calibri" panose="020F0502020204030204" pitchFamily="34" charset="0"/>
              </a:rPr>
              <a:t>có thể</a:t>
            </a:r>
            <a:r>
              <a:rPr lang="vi-VN" sz="2400" dirty="0">
                <a:solidFill>
                  <a:schemeClr val="bg1"/>
                </a:solidFill>
                <a:latin typeface="Calibri Light (Headings)"/>
                <a:cs typeface="Calibri" panose="020F0502020204030204" pitchFamily="34" charset="0"/>
              </a:rPr>
              <a:t> trở thành các </a:t>
            </a:r>
            <a:r>
              <a:rPr lang="vi-VN" sz="2400" b="1" dirty="0">
                <a:solidFill>
                  <a:schemeClr val="bg1"/>
                </a:solidFill>
                <a:latin typeface="Calibri Light (Headings)"/>
                <a:cs typeface="Calibri" panose="020F0502020204030204" pitchFamily="34" charset="0"/>
              </a:rPr>
              <a:t>giảng viên đại học</a:t>
            </a:r>
            <a:r>
              <a:rPr lang="vi-VN" sz="2400" dirty="0">
                <a:solidFill>
                  <a:schemeClr val="bg1"/>
                </a:solidFill>
                <a:latin typeface="Calibri Light (Headings)"/>
                <a:cs typeface="Calibri" panose="020F0502020204030204" pitchFamily="34" charset="0"/>
              </a:rPr>
              <a:t> trong lĩnh vực tài chính ngân hàng.</a:t>
            </a:r>
            <a:endParaRPr lang="en-US" sz="2400" dirty="0">
              <a:solidFill>
                <a:schemeClr val="bg1"/>
              </a:solidFill>
              <a:latin typeface="Calibri Light (Headings)"/>
              <a:cs typeface="Calibri" panose="020F050202020403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404937"/>
            <a:ext cx="4620126" cy="256272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503292">
            <a:off x="1621733" y="5651983"/>
            <a:ext cx="2068288" cy="2173201"/>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671869">
            <a:off x="-693713" y="3529507"/>
            <a:ext cx="1723553" cy="1790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par>
                                <p:cTn id="17" presetID="23" presetClass="entr" presetSubtype="288" fill="hold" nodeType="withEffect">
                                  <p:stCondLst>
                                    <p:cond delay="2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strVal val="4/3*#ppt_w"/>
                                          </p:val>
                                        </p:tav>
                                        <p:tav tm="100000">
                                          <p:val>
                                            <p:strVal val="#ppt_w"/>
                                          </p:val>
                                        </p:tav>
                                      </p:tavLst>
                                    </p:anim>
                                    <p:anim calcmode="lin" valueType="num">
                                      <p:cBhvr>
                                        <p:cTn id="20" dur="750" fill="hold"/>
                                        <p:tgtEl>
                                          <p:spTgt spid="14"/>
                                        </p:tgtEl>
                                        <p:attrNameLst>
                                          <p:attrName>ppt_h</p:attrName>
                                        </p:attrNameLst>
                                      </p:cBhvr>
                                      <p:tavLst>
                                        <p:tav tm="0">
                                          <p:val>
                                            <p:strVal val="4/3*#ppt_h"/>
                                          </p:val>
                                        </p:tav>
                                        <p:tav tm="100000">
                                          <p:val>
                                            <p:strVal val="#ppt_h"/>
                                          </p:val>
                                        </p:tav>
                                      </p:tavLst>
                                    </p:anim>
                                  </p:childTnLst>
                                </p:cTn>
                              </p:par>
                              <p:par>
                                <p:cTn id="21" presetID="8" presetClass="emph" presetSubtype="0" repeatCount="indefinite" autoRev="1" fill="hold" nodeType="withEffect">
                                  <p:stCondLst>
                                    <p:cond delay="200"/>
                                  </p:stCondLst>
                                  <p:childTnLst>
                                    <p:animRot by="-600000">
                                      <p:cBhvr>
                                        <p:cTn id="22" dur="2000" fill="hold"/>
                                        <p:tgtEl>
                                          <p:spTgt spid="14"/>
                                        </p:tgtEl>
                                        <p:attrNameLst>
                                          <p:attrName>r</p:attrName>
                                        </p:attrNameLst>
                                      </p:cBhvr>
                                    </p:animRot>
                                  </p:childTnLst>
                                </p:cTn>
                              </p:par>
                              <p:par>
                                <p:cTn id="23" presetID="23" presetClass="entr" presetSubtype="288" fill="hold" nodeType="withEffect">
                                  <p:stCondLst>
                                    <p:cond delay="200"/>
                                  </p:stCondLst>
                                  <p:childTnLst>
                                    <p:set>
                                      <p:cBhvr>
                                        <p:cTn id="24" dur="1" fill="hold">
                                          <p:stCondLst>
                                            <p:cond delay="0"/>
                                          </p:stCondLst>
                                        </p:cTn>
                                        <p:tgtEl>
                                          <p:spTgt spid="15"/>
                                        </p:tgtEl>
                                        <p:attrNameLst>
                                          <p:attrName>style.visibility</p:attrName>
                                        </p:attrNameLst>
                                      </p:cBhvr>
                                      <p:to>
                                        <p:strVal val="visible"/>
                                      </p:to>
                                    </p:set>
                                    <p:anim calcmode="lin" valueType="num">
                                      <p:cBhvr>
                                        <p:cTn id="25" dur="750" fill="hold"/>
                                        <p:tgtEl>
                                          <p:spTgt spid="15"/>
                                        </p:tgtEl>
                                        <p:attrNameLst>
                                          <p:attrName>ppt_w</p:attrName>
                                        </p:attrNameLst>
                                      </p:cBhvr>
                                      <p:tavLst>
                                        <p:tav tm="0">
                                          <p:val>
                                            <p:strVal val="4/3*#ppt_w"/>
                                          </p:val>
                                        </p:tav>
                                        <p:tav tm="100000">
                                          <p:val>
                                            <p:strVal val="#ppt_w"/>
                                          </p:val>
                                        </p:tav>
                                      </p:tavLst>
                                    </p:anim>
                                    <p:anim calcmode="lin" valueType="num">
                                      <p:cBhvr>
                                        <p:cTn id="26" dur="750" fill="hold"/>
                                        <p:tgtEl>
                                          <p:spTgt spid="15"/>
                                        </p:tgtEl>
                                        <p:attrNameLst>
                                          <p:attrName>ppt_h</p:attrName>
                                        </p:attrNameLst>
                                      </p:cBhvr>
                                      <p:tavLst>
                                        <p:tav tm="0">
                                          <p:val>
                                            <p:strVal val="4/3*#ppt_h"/>
                                          </p:val>
                                        </p:tav>
                                        <p:tav tm="100000">
                                          <p:val>
                                            <p:strVal val="#ppt_h"/>
                                          </p:val>
                                        </p:tav>
                                      </p:tavLst>
                                    </p:anim>
                                  </p:childTnLst>
                                </p:cTn>
                              </p:par>
                              <p:par>
                                <p:cTn id="27" presetID="22" presetClass="entr" presetSubtype="4" fill="hold" grpId="0" nodeType="withEffect">
                                  <p:stCondLst>
                                    <p:cond delay="20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500"/>
                                        <p:tgtEl>
                                          <p:spTgt spid="8"/>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inVertical)">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53" presetClass="entr" presetSubtype="16"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randombar(horizontal)">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1" y="445477"/>
            <a:ext cx="8342597"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pic>
        <p:nvPicPr>
          <p:cNvPr id="106" name="Picture 105"/>
          <p:cNvPicPr>
            <a:picLocks noChangeAspect="1"/>
          </p:cNvPicPr>
          <p:nvPr/>
        </p:nvPicPr>
        <p:blipFill>
          <a:blip r:embed="rId2"/>
          <a:stretch>
            <a:fillRect/>
          </a:stretch>
        </p:blipFill>
        <p:spPr>
          <a:xfrm>
            <a:off x="8953875" y="-247799"/>
            <a:ext cx="2486195" cy="2486195"/>
          </a:xfrm>
          <a:prstGeom prst="rect">
            <a:avLst/>
          </a:prstGeom>
        </p:spPr>
      </p:pic>
      <p:sp>
        <p:nvSpPr>
          <p:cNvPr id="112" name="TextBox 111"/>
          <p:cNvSpPr txBox="1"/>
          <p:nvPr/>
        </p:nvSpPr>
        <p:spPr>
          <a:xfrm>
            <a:off x="1145225" y="486551"/>
            <a:ext cx="6184706" cy="707886"/>
          </a:xfrm>
          <a:prstGeom prst="rect">
            <a:avLst/>
          </a:prstGeom>
          <a:noFill/>
        </p:spPr>
        <p:txBody>
          <a:bodyPr wrap="none" rtlCol="0">
            <a:spAutoFit/>
          </a:bodyPr>
          <a:lstStyle/>
          <a:p>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Một</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vài</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vị</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trí</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công</a:t>
            </a:r>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 </a:t>
            </a:r>
            <a:r>
              <a:rPr lang="en-US" sz="4000" spc="300" dirty="0" err="1"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việc</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2" name="TextBox 1"/>
          <p:cNvSpPr txBox="1"/>
          <p:nvPr/>
        </p:nvSpPr>
        <p:spPr>
          <a:xfrm>
            <a:off x="995082" y="1401312"/>
            <a:ext cx="7655623" cy="2677656"/>
          </a:xfrm>
          <a:prstGeom prst="rect">
            <a:avLst/>
          </a:prstGeom>
          <a:noFill/>
        </p:spPr>
        <p:txBody>
          <a:bodyPr wrap="square" rtlCol="0">
            <a:spAutoFit/>
          </a:bodyPr>
          <a:lstStyle/>
          <a:p>
            <a:pPr marL="342900" indent="-342900">
              <a:buFont typeface="Wingdings" panose="05000000000000000000" pitchFamily="2" charset="2"/>
              <a:buChar char="ü"/>
            </a:pPr>
            <a:r>
              <a:rPr lang="vi-VN" sz="2400" dirty="0">
                <a:solidFill>
                  <a:schemeClr val="bg1"/>
                </a:solidFill>
              </a:rPr>
              <a:t>Môi </a:t>
            </a:r>
            <a:r>
              <a:rPr lang="vi-VN" sz="2400" dirty="0" smtClean="0">
                <a:solidFill>
                  <a:schemeClr val="bg1"/>
                </a:solidFill>
              </a:rPr>
              <a:t>giới</a:t>
            </a:r>
            <a:endParaRPr lang="en-US" sz="2400" dirty="0" smtClean="0">
              <a:solidFill>
                <a:schemeClr val="bg1"/>
              </a:solidFill>
              <a:latin typeface="Calibri Light" panose="020F0302020204030204"/>
            </a:endParaRPr>
          </a:p>
          <a:p>
            <a:pPr marL="342900" indent="-342900">
              <a:buFont typeface="Wingdings" panose="05000000000000000000" pitchFamily="2" charset="2"/>
              <a:buChar char="ü"/>
            </a:pPr>
            <a:r>
              <a:rPr lang="en-US" sz="2400" dirty="0" smtClean="0">
                <a:solidFill>
                  <a:schemeClr val="bg1"/>
                </a:solidFill>
                <a:latin typeface="Calibri Light" panose="020F0302020204030204"/>
              </a:rPr>
              <a:t>P</a:t>
            </a:r>
            <a:r>
              <a:rPr lang="vi-VN" sz="2400" dirty="0" smtClean="0">
                <a:solidFill>
                  <a:schemeClr val="bg1"/>
                </a:solidFill>
              </a:rPr>
              <a:t>hân </a:t>
            </a:r>
            <a:r>
              <a:rPr lang="vi-VN" sz="2400" dirty="0">
                <a:solidFill>
                  <a:schemeClr val="bg1"/>
                </a:solidFill>
              </a:rPr>
              <a:t>tích chứng khoán, phân tích đầu </a:t>
            </a:r>
            <a:r>
              <a:rPr lang="vi-VN" sz="2400" dirty="0" smtClean="0">
                <a:solidFill>
                  <a:schemeClr val="bg1"/>
                </a:solidFill>
              </a:rPr>
              <a:t>tư</a:t>
            </a:r>
            <a:endParaRPr lang="en-US" sz="2400" dirty="0" smtClean="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Q</a:t>
            </a:r>
            <a:r>
              <a:rPr lang="vi-VN" sz="2400" dirty="0" smtClean="0">
                <a:solidFill>
                  <a:schemeClr val="bg1"/>
                </a:solidFill>
              </a:rPr>
              <a:t>uản </a:t>
            </a:r>
            <a:r>
              <a:rPr lang="vi-VN" sz="2400" dirty="0">
                <a:solidFill>
                  <a:schemeClr val="bg1"/>
                </a:solidFill>
              </a:rPr>
              <a:t>lý danh mục đầu tư, quản lý quỹ đầu tư, quản lý tài chính doanh nghiệp, quản lý </a:t>
            </a:r>
            <a:r>
              <a:rPr lang="vi-VN" sz="2400" dirty="0" smtClean="0">
                <a:solidFill>
                  <a:schemeClr val="bg1"/>
                </a:solidFill>
              </a:rPr>
              <a:t>thuế</a:t>
            </a:r>
            <a:endParaRPr lang="en-US" sz="2400" dirty="0" smtClean="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C</a:t>
            </a:r>
            <a:r>
              <a:rPr lang="vi-VN" sz="2400" dirty="0" smtClean="0">
                <a:solidFill>
                  <a:schemeClr val="bg1"/>
                </a:solidFill>
              </a:rPr>
              <a:t>hiến </a:t>
            </a:r>
            <a:r>
              <a:rPr lang="vi-VN" sz="2400" dirty="0">
                <a:solidFill>
                  <a:schemeClr val="bg1"/>
                </a:solidFill>
              </a:rPr>
              <a:t>lược gia tài </a:t>
            </a:r>
            <a:r>
              <a:rPr lang="vi-VN" sz="2400" dirty="0" smtClean="0">
                <a:solidFill>
                  <a:schemeClr val="bg1"/>
                </a:solidFill>
              </a:rPr>
              <a:t>chính</a:t>
            </a:r>
            <a:endParaRPr lang="en-US" sz="2400" dirty="0" smtClean="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N</a:t>
            </a:r>
            <a:r>
              <a:rPr lang="vi-VN" sz="2400" dirty="0" smtClean="0">
                <a:solidFill>
                  <a:schemeClr val="bg1"/>
                </a:solidFill>
              </a:rPr>
              <a:t>hà </a:t>
            </a:r>
            <a:r>
              <a:rPr lang="vi-VN" sz="2400" dirty="0">
                <a:solidFill>
                  <a:schemeClr val="bg1"/>
                </a:solidFill>
              </a:rPr>
              <a:t>hoạch định chính sách tài khóa, tiền tệ và quản lý vĩ </a:t>
            </a:r>
            <a:r>
              <a:rPr lang="vi-VN" sz="2400" dirty="0" smtClean="0">
                <a:solidFill>
                  <a:schemeClr val="bg1"/>
                </a:solidFill>
              </a:rPr>
              <a:t>mô</a:t>
            </a:r>
            <a:endParaRPr lang="en-US" sz="2400" dirty="0" smtClean="0">
              <a:solidFill>
                <a:schemeClr val="bg1"/>
              </a:solidFill>
              <a:latin typeface="Calibri Light" panose="020F0302020204030204"/>
            </a:endParaRPr>
          </a:p>
        </p:txBody>
      </p:sp>
      <p:sp>
        <p:nvSpPr>
          <p:cNvPr id="3" name="TextBox 2"/>
          <p:cNvSpPr txBox="1"/>
          <p:nvPr/>
        </p:nvSpPr>
        <p:spPr>
          <a:xfrm>
            <a:off x="4579785" y="3907778"/>
            <a:ext cx="6965576" cy="295465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solidFill>
                  <a:schemeClr val="bg1"/>
                </a:solidFill>
                <a:latin typeface="Calibri Light" panose="020F0302020204030204"/>
              </a:rPr>
              <a:t>Q</a:t>
            </a:r>
            <a:r>
              <a:rPr lang="vi-VN" sz="2400" dirty="0">
                <a:solidFill>
                  <a:schemeClr val="bg1"/>
                </a:solidFill>
              </a:rPr>
              <a:t>uản lý, kiểm soát hệ thống tài chính tại các cơ quan </a:t>
            </a:r>
            <a:r>
              <a:rPr lang="en-US" sz="2400" dirty="0">
                <a:solidFill>
                  <a:schemeClr val="bg1"/>
                </a:solidFill>
                <a:latin typeface="Calibri Light" panose="020F0302020204030204"/>
              </a:rPr>
              <a:t>Q</a:t>
            </a:r>
            <a:r>
              <a:rPr lang="vi-VN" sz="2400" dirty="0">
                <a:solidFill>
                  <a:schemeClr val="bg1"/>
                </a:solidFill>
              </a:rPr>
              <a:t>uản lý tài chính Nhà nước</a:t>
            </a:r>
            <a:endParaRPr lang="en-US" sz="2400" dirty="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Q</a:t>
            </a:r>
            <a:r>
              <a:rPr lang="vi-VN" sz="2400" dirty="0">
                <a:solidFill>
                  <a:schemeClr val="bg1"/>
                </a:solidFill>
              </a:rPr>
              <a:t>uản lý, phát triển sản phẩm công nghệ tài chính tại các </a:t>
            </a:r>
            <a:r>
              <a:rPr lang="en-US" sz="2400" dirty="0">
                <a:solidFill>
                  <a:schemeClr val="bg1"/>
                </a:solidFill>
                <a:latin typeface="Calibri Light" panose="020F0302020204030204"/>
              </a:rPr>
              <a:t>D</a:t>
            </a:r>
            <a:r>
              <a:rPr lang="vi-VN" sz="2400" dirty="0">
                <a:solidFill>
                  <a:schemeClr val="bg1"/>
                </a:solidFill>
              </a:rPr>
              <a:t>oanh nghiệp dịch vụ tài chính</a:t>
            </a:r>
            <a:endParaRPr lang="en-US" sz="2400" dirty="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C</a:t>
            </a:r>
            <a:r>
              <a:rPr lang="vi-VN" sz="2400" dirty="0">
                <a:solidFill>
                  <a:schemeClr val="bg1"/>
                </a:solidFill>
              </a:rPr>
              <a:t>huyên viên làm việc tại các công ty Fintech</a:t>
            </a:r>
            <a:endParaRPr lang="en-US" sz="2400" dirty="0">
              <a:solidFill>
                <a:schemeClr val="bg1"/>
              </a:solidFill>
              <a:latin typeface="Calibri Light" panose="020F0302020204030204"/>
            </a:endParaRPr>
          </a:p>
          <a:p>
            <a:pPr marL="342900" indent="-342900">
              <a:buFont typeface="Wingdings" panose="05000000000000000000" pitchFamily="2" charset="2"/>
              <a:buChar char="ü"/>
            </a:pPr>
            <a:r>
              <a:rPr lang="en-US" sz="2400" dirty="0">
                <a:solidFill>
                  <a:schemeClr val="bg1"/>
                </a:solidFill>
                <a:latin typeface="Calibri Light" panose="020F0302020204030204"/>
              </a:rPr>
              <a:t>L</a:t>
            </a:r>
            <a:r>
              <a:rPr lang="vi-VN" sz="2400" dirty="0">
                <a:solidFill>
                  <a:schemeClr val="bg1"/>
                </a:solidFill>
              </a:rPr>
              <a:t>àm chủ dự án sáng tạo khởi nghiệp trong lĩnh vực Fintech giảng viên, nghiên cứu viên.</a:t>
            </a:r>
            <a:endParaRPr lang="en-US" sz="2400" dirty="0">
              <a:solidFill>
                <a:schemeClr val="bg1"/>
              </a:solidFill>
              <a:latin typeface="Calibri Light" panose="020F0302020204030204"/>
            </a:endParaRPr>
          </a:p>
          <a:p>
            <a:endParaRPr lang="en-US" dirty="0"/>
          </a:p>
        </p:txBody>
      </p:sp>
      <p:pic>
        <p:nvPicPr>
          <p:cNvPr id="98" name="Google Shape;330;p39"/>
          <p:cNvPicPr preferRelativeResize="0"/>
          <p:nvPr/>
        </p:nvPicPr>
        <p:blipFill>
          <a:blip r:embed="rId3"/>
          <a:stretch>
            <a:fillRect/>
          </a:stretch>
        </p:blipFill>
        <p:spPr>
          <a:xfrm>
            <a:off x="457200" y="3964642"/>
            <a:ext cx="3765177" cy="24339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26" presetClass="entr" presetSubtype="0" fill="hold" nodeType="withEffect">
                                  <p:stCondLst>
                                    <p:cond delay="0"/>
                                  </p:stCondLst>
                                  <p:childTnLst>
                                    <p:set>
                                      <p:cBhvr>
                                        <p:cTn id="25" dur="1" fill="hold">
                                          <p:stCondLst>
                                            <p:cond delay="0"/>
                                          </p:stCondLst>
                                        </p:cTn>
                                        <p:tgtEl>
                                          <p:spTgt spid="2">
                                            <p:txEl>
                                              <p:pRg st="0" end="0"/>
                                            </p:txEl>
                                          </p:spTgt>
                                        </p:tgtEl>
                                        <p:attrNameLst>
                                          <p:attrName>style.visibility</p:attrName>
                                        </p:attrNameLst>
                                      </p:cBhvr>
                                      <p:to>
                                        <p:strVal val="visible"/>
                                      </p:to>
                                    </p:set>
                                    <p:animEffect transition="in" filter="wipe(down)">
                                      <p:cBhvr>
                                        <p:cTn id="26" dur="290">
                                          <p:stCondLst>
                                            <p:cond delay="0"/>
                                          </p:stCondLst>
                                        </p:cTn>
                                        <p:tgtEl>
                                          <p:spTgt spid="2">
                                            <p:txEl>
                                              <p:pRg st="0" end="0"/>
                                            </p:txEl>
                                          </p:spTgt>
                                        </p:tgtEl>
                                      </p:cBhvr>
                                    </p:animEffect>
                                    <p:anim calcmode="lin" valueType="num">
                                      <p:cBhvr>
                                        <p:cTn id="27" dur="911"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8" dur="332"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9" dur="332" tmFilter="0, 0; 0.125,0.2665; 0.25,0.4; 0.375,0.465; 0.5,0.5;  0.625,0.535; 0.75,0.6; 0.875,0.7335; 1,1">
                                          <p:stCondLst>
                                            <p:cond delay="332"/>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30" dur="166" tmFilter="0, 0; 0.125,0.2665; 0.25,0.4; 0.375,0.465; 0.5,0.5;  0.625,0.535; 0.75,0.6; 0.875,0.7335; 1,1">
                                          <p:stCondLst>
                                            <p:cond delay="662"/>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31" dur="82" tmFilter="0, 0; 0.125,0.2665; 0.25,0.4; 0.375,0.465; 0.5,0.5;  0.625,0.535; 0.75,0.6; 0.875,0.7335; 1,1">
                                          <p:stCondLst>
                                            <p:cond delay="828"/>
                                          </p:stCondLst>
                                        </p:cTn>
                                        <p:tgtEl>
                                          <p:spTgt spid="2">
                                            <p:txEl>
                                              <p:pRg st="0" end="0"/>
                                            </p:txEl>
                                          </p:spTgt>
                                        </p:tgtEl>
                                        <p:attrNameLst>
                                          <p:attrName>ppt_y</p:attrName>
                                        </p:attrNameLst>
                                      </p:cBhvr>
                                      <p:tavLst>
                                        <p:tav tm="0" fmla="#ppt_y-sin(pi*$)/81">
                                          <p:val>
                                            <p:fltVal val="0"/>
                                          </p:val>
                                        </p:tav>
                                        <p:tav tm="100000">
                                          <p:val>
                                            <p:fltVal val="1"/>
                                          </p:val>
                                        </p:tav>
                                      </p:tavLst>
                                    </p:anim>
                                    <p:animScale>
                                      <p:cBhvr>
                                        <p:cTn id="32" dur="13">
                                          <p:stCondLst>
                                            <p:cond delay="325"/>
                                          </p:stCondLst>
                                        </p:cTn>
                                        <p:tgtEl>
                                          <p:spTgt spid="2">
                                            <p:txEl>
                                              <p:pRg st="0" end="0"/>
                                            </p:txEl>
                                          </p:spTgt>
                                        </p:tgtEl>
                                      </p:cBhvr>
                                      <p:to x="100000" y="60000"/>
                                    </p:animScale>
                                    <p:animScale>
                                      <p:cBhvr>
                                        <p:cTn id="33" dur="83" decel="50000">
                                          <p:stCondLst>
                                            <p:cond delay="338"/>
                                          </p:stCondLst>
                                        </p:cTn>
                                        <p:tgtEl>
                                          <p:spTgt spid="2">
                                            <p:txEl>
                                              <p:pRg st="0" end="0"/>
                                            </p:txEl>
                                          </p:spTgt>
                                        </p:tgtEl>
                                      </p:cBhvr>
                                      <p:to x="100000" y="100000"/>
                                    </p:animScale>
                                    <p:animScale>
                                      <p:cBhvr>
                                        <p:cTn id="34" dur="13">
                                          <p:stCondLst>
                                            <p:cond delay="656"/>
                                          </p:stCondLst>
                                        </p:cTn>
                                        <p:tgtEl>
                                          <p:spTgt spid="2">
                                            <p:txEl>
                                              <p:pRg st="0" end="0"/>
                                            </p:txEl>
                                          </p:spTgt>
                                        </p:tgtEl>
                                      </p:cBhvr>
                                      <p:to x="100000" y="80000"/>
                                    </p:animScale>
                                    <p:animScale>
                                      <p:cBhvr>
                                        <p:cTn id="35" dur="83" decel="50000">
                                          <p:stCondLst>
                                            <p:cond delay="669"/>
                                          </p:stCondLst>
                                        </p:cTn>
                                        <p:tgtEl>
                                          <p:spTgt spid="2">
                                            <p:txEl>
                                              <p:pRg st="0" end="0"/>
                                            </p:txEl>
                                          </p:spTgt>
                                        </p:tgtEl>
                                      </p:cBhvr>
                                      <p:to x="100000" y="100000"/>
                                    </p:animScale>
                                    <p:animScale>
                                      <p:cBhvr>
                                        <p:cTn id="36" dur="13">
                                          <p:stCondLst>
                                            <p:cond delay="821"/>
                                          </p:stCondLst>
                                        </p:cTn>
                                        <p:tgtEl>
                                          <p:spTgt spid="2">
                                            <p:txEl>
                                              <p:pRg st="0" end="0"/>
                                            </p:txEl>
                                          </p:spTgt>
                                        </p:tgtEl>
                                      </p:cBhvr>
                                      <p:to x="100000" y="90000"/>
                                    </p:animScale>
                                    <p:animScale>
                                      <p:cBhvr>
                                        <p:cTn id="37" dur="83" decel="50000">
                                          <p:stCondLst>
                                            <p:cond delay="834"/>
                                          </p:stCondLst>
                                        </p:cTn>
                                        <p:tgtEl>
                                          <p:spTgt spid="2">
                                            <p:txEl>
                                              <p:pRg st="0" end="0"/>
                                            </p:txEl>
                                          </p:spTgt>
                                        </p:tgtEl>
                                      </p:cBhvr>
                                      <p:to x="100000" y="100000"/>
                                    </p:animScale>
                                    <p:animScale>
                                      <p:cBhvr>
                                        <p:cTn id="38" dur="13">
                                          <p:stCondLst>
                                            <p:cond delay="904"/>
                                          </p:stCondLst>
                                        </p:cTn>
                                        <p:tgtEl>
                                          <p:spTgt spid="2">
                                            <p:txEl>
                                              <p:pRg st="0" end="0"/>
                                            </p:txEl>
                                          </p:spTgt>
                                        </p:tgtEl>
                                      </p:cBhvr>
                                      <p:to x="100000" y="95000"/>
                                    </p:animScale>
                                    <p:animScale>
                                      <p:cBhvr>
                                        <p:cTn id="39" dur="83" decel="50000">
                                          <p:stCondLst>
                                            <p:cond delay="917"/>
                                          </p:stCondLst>
                                        </p:cTn>
                                        <p:tgtEl>
                                          <p:spTgt spid="2">
                                            <p:txEl>
                                              <p:pRg st="0" end="0"/>
                                            </p:txEl>
                                          </p:spTgt>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animEffect transition="in" filter="wipe(down)">
                                      <p:cBhvr>
                                        <p:cTn id="42" dur="290">
                                          <p:stCondLst>
                                            <p:cond delay="0"/>
                                          </p:stCondLst>
                                        </p:cTn>
                                        <p:tgtEl>
                                          <p:spTgt spid="2">
                                            <p:txEl>
                                              <p:pRg st="1" end="1"/>
                                            </p:txEl>
                                          </p:spTgt>
                                        </p:tgtEl>
                                      </p:cBhvr>
                                    </p:animEffect>
                                    <p:anim calcmode="lin" valueType="num">
                                      <p:cBhvr>
                                        <p:cTn id="43" dur="911"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44" dur="332"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45" dur="332" tmFilter="0, 0; 0.125,0.2665; 0.25,0.4; 0.375,0.465; 0.5,0.5;  0.625,0.535; 0.75,0.6; 0.875,0.7335; 1,1">
                                          <p:stCondLst>
                                            <p:cond delay="332"/>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46" dur="166" tmFilter="0, 0; 0.125,0.2665; 0.25,0.4; 0.375,0.465; 0.5,0.5;  0.625,0.535; 0.75,0.6; 0.875,0.7335; 1,1">
                                          <p:stCondLst>
                                            <p:cond delay="662"/>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47" dur="82" tmFilter="0, 0; 0.125,0.2665; 0.25,0.4; 0.375,0.465; 0.5,0.5;  0.625,0.535; 0.75,0.6; 0.875,0.7335; 1,1">
                                          <p:stCondLst>
                                            <p:cond delay="828"/>
                                          </p:stCondLst>
                                        </p:cTn>
                                        <p:tgtEl>
                                          <p:spTgt spid="2">
                                            <p:txEl>
                                              <p:pRg st="1" end="1"/>
                                            </p:txEl>
                                          </p:spTgt>
                                        </p:tgtEl>
                                        <p:attrNameLst>
                                          <p:attrName>ppt_y</p:attrName>
                                        </p:attrNameLst>
                                      </p:cBhvr>
                                      <p:tavLst>
                                        <p:tav tm="0" fmla="#ppt_y-sin(pi*$)/81">
                                          <p:val>
                                            <p:fltVal val="0"/>
                                          </p:val>
                                        </p:tav>
                                        <p:tav tm="100000">
                                          <p:val>
                                            <p:fltVal val="1"/>
                                          </p:val>
                                        </p:tav>
                                      </p:tavLst>
                                    </p:anim>
                                    <p:animScale>
                                      <p:cBhvr>
                                        <p:cTn id="48" dur="13">
                                          <p:stCondLst>
                                            <p:cond delay="325"/>
                                          </p:stCondLst>
                                        </p:cTn>
                                        <p:tgtEl>
                                          <p:spTgt spid="2">
                                            <p:txEl>
                                              <p:pRg st="1" end="1"/>
                                            </p:txEl>
                                          </p:spTgt>
                                        </p:tgtEl>
                                      </p:cBhvr>
                                      <p:to x="100000" y="60000"/>
                                    </p:animScale>
                                    <p:animScale>
                                      <p:cBhvr>
                                        <p:cTn id="49" dur="83" decel="50000">
                                          <p:stCondLst>
                                            <p:cond delay="338"/>
                                          </p:stCondLst>
                                        </p:cTn>
                                        <p:tgtEl>
                                          <p:spTgt spid="2">
                                            <p:txEl>
                                              <p:pRg st="1" end="1"/>
                                            </p:txEl>
                                          </p:spTgt>
                                        </p:tgtEl>
                                      </p:cBhvr>
                                      <p:to x="100000" y="100000"/>
                                    </p:animScale>
                                    <p:animScale>
                                      <p:cBhvr>
                                        <p:cTn id="50" dur="13">
                                          <p:stCondLst>
                                            <p:cond delay="656"/>
                                          </p:stCondLst>
                                        </p:cTn>
                                        <p:tgtEl>
                                          <p:spTgt spid="2">
                                            <p:txEl>
                                              <p:pRg st="1" end="1"/>
                                            </p:txEl>
                                          </p:spTgt>
                                        </p:tgtEl>
                                      </p:cBhvr>
                                      <p:to x="100000" y="80000"/>
                                    </p:animScale>
                                    <p:animScale>
                                      <p:cBhvr>
                                        <p:cTn id="51" dur="83" decel="50000">
                                          <p:stCondLst>
                                            <p:cond delay="669"/>
                                          </p:stCondLst>
                                        </p:cTn>
                                        <p:tgtEl>
                                          <p:spTgt spid="2">
                                            <p:txEl>
                                              <p:pRg st="1" end="1"/>
                                            </p:txEl>
                                          </p:spTgt>
                                        </p:tgtEl>
                                      </p:cBhvr>
                                      <p:to x="100000" y="100000"/>
                                    </p:animScale>
                                    <p:animScale>
                                      <p:cBhvr>
                                        <p:cTn id="52" dur="13">
                                          <p:stCondLst>
                                            <p:cond delay="821"/>
                                          </p:stCondLst>
                                        </p:cTn>
                                        <p:tgtEl>
                                          <p:spTgt spid="2">
                                            <p:txEl>
                                              <p:pRg st="1" end="1"/>
                                            </p:txEl>
                                          </p:spTgt>
                                        </p:tgtEl>
                                      </p:cBhvr>
                                      <p:to x="100000" y="90000"/>
                                    </p:animScale>
                                    <p:animScale>
                                      <p:cBhvr>
                                        <p:cTn id="53" dur="83" decel="50000">
                                          <p:stCondLst>
                                            <p:cond delay="834"/>
                                          </p:stCondLst>
                                        </p:cTn>
                                        <p:tgtEl>
                                          <p:spTgt spid="2">
                                            <p:txEl>
                                              <p:pRg st="1" end="1"/>
                                            </p:txEl>
                                          </p:spTgt>
                                        </p:tgtEl>
                                      </p:cBhvr>
                                      <p:to x="100000" y="100000"/>
                                    </p:animScale>
                                    <p:animScale>
                                      <p:cBhvr>
                                        <p:cTn id="54" dur="13">
                                          <p:stCondLst>
                                            <p:cond delay="904"/>
                                          </p:stCondLst>
                                        </p:cTn>
                                        <p:tgtEl>
                                          <p:spTgt spid="2">
                                            <p:txEl>
                                              <p:pRg st="1" end="1"/>
                                            </p:txEl>
                                          </p:spTgt>
                                        </p:tgtEl>
                                      </p:cBhvr>
                                      <p:to x="100000" y="95000"/>
                                    </p:animScale>
                                    <p:animScale>
                                      <p:cBhvr>
                                        <p:cTn id="55" dur="83" decel="50000">
                                          <p:stCondLst>
                                            <p:cond delay="917"/>
                                          </p:stCondLst>
                                        </p:cTn>
                                        <p:tgtEl>
                                          <p:spTgt spid="2">
                                            <p:txEl>
                                              <p:pRg st="1" end="1"/>
                                            </p:txEl>
                                          </p:spTgt>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2">
                                            <p:txEl>
                                              <p:pRg st="2" end="2"/>
                                            </p:txEl>
                                          </p:spTgt>
                                        </p:tgtEl>
                                        <p:attrNameLst>
                                          <p:attrName>style.visibility</p:attrName>
                                        </p:attrNameLst>
                                      </p:cBhvr>
                                      <p:to>
                                        <p:strVal val="visible"/>
                                      </p:to>
                                    </p:set>
                                    <p:animEffect transition="in" filter="wipe(down)">
                                      <p:cBhvr>
                                        <p:cTn id="58" dur="290">
                                          <p:stCondLst>
                                            <p:cond delay="0"/>
                                          </p:stCondLst>
                                        </p:cTn>
                                        <p:tgtEl>
                                          <p:spTgt spid="2">
                                            <p:txEl>
                                              <p:pRg st="2" end="2"/>
                                            </p:txEl>
                                          </p:spTgt>
                                        </p:tgtEl>
                                      </p:cBhvr>
                                    </p:animEffect>
                                    <p:anim calcmode="lin" valueType="num">
                                      <p:cBhvr>
                                        <p:cTn id="59" dur="911" tmFilter="0,0; 0.14,0.36; 0.43,0.73; 0.71,0.91; 1.0,1.0">
                                          <p:stCondLst>
                                            <p:cond delay="0"/>
                                          </p:stCondLst>
                                        </p:cTn>
                                        <p:tgtEl>
                                          <p:spTgt spid="2">
                                            <p:txEl>
                                              <p:pRg st="2" end="2"/>
                                            </p:txEl>
                                          </p:spTgt>
                                        </p:tgtEl>
                                        <p:attrNameLst>
                                          <p:attrName>ppt_x</p:attrName>
                                        </p:attrNameLst>
                                      </p:cBhvr>
                                      <p:tavLst>
                                        <p:tav tm="0">
                                          <p:val>
                                            <p:strVal val="#ppt_x-0.25"/>
                                          </p:val>
                                        </p:tav>
                                        <p:tav tm="100000">
                                          <p:val>
                                            <p:strVal val="#ppt_x"/>
                                          </p:val>
                                        </p:tav>
                                      </p:tavLst>
                                    </p:anim>
                                    <p:anim calcmode="lin" valueType="num">
                                      <p:cBhvr>
                                        <p:cTn id="60" dur="332" tmFilter="0.0,0.0; 0.25,0.07; 0.50,0.2; 0.75,0.467; 1.0,1.0">
                                          <p:stCondLst>
                                            <p:cond delay="0"/>
                                          </p:stCondLst>
                                        </p:cTn>
                                        <p:tgtEl>
                                          <p:spTgt spid="2">
                                            <p:txEl>
                                              <p:pRg st="2" end="2"/>
                                            </p:txEl>
                                          </p:spTgt>
                                        </p:tgtEl>
                                        <p:attrNameLst>
                                          <p:attrName>ppt_y</p:attrName>
                                        </p:attrNameLst>
                                      </p:cBhvr>
                                      <p:tavLst>
                                        <p:tav tm="0" fmla="#ppt_y-sin(pi*$)/3">
                                          <p:val>
                                            <p:fltVal val="0.5"/>
                                          </p:val>
                                        </p:tav>
                                        <p:tav tm="100000">
                                          <p:val>
                                            <p:fltVal val="1"/>
                                          </p:val>
                                        </p:tav>
                                      </p:tavLst>
                                    </p:anim>
                                    <p:anim calcmode="lin" valueType="num">
                                      <p:cBhvr>
                                        <p:cTn id="61" dur="332" tmFilter="0, 0; 0.125,0.2665; 0.25,0.4; 0.375,0.465; 0.5,0.5;  0.625,0.535; 0.75,0.6; 0.875,0.7335; 1,1">
                                          <p:stCondLst>
                                            <p:cond delay="332"/>
                                          </p:stCondLst>
                                        </p:cTn>
                                        <p:tgtEl>
                                          <p:spTgt spid="2">
                                            <p:txEl>
                                              <p:pRg st="2" end="2"/>
                                            </p:txEl>
                                          </p:spTgt>
                                        </p:tgtEl>
                                        <p:attrNameLst>
                                          <p:attrName>ppt_y</p:attrName>
                                        </p:attrNameLst>
                                      </p:cBhvr>
                                      <p:tavLst>
                                        <p:tav tm="0" fmla="#ppt_y-sin(pi*$)/9">
                                          <p:val>
                                            <p:fltVal val="0"/>
                                          </p:val>
                                        </p:tav>
                                        <p:tav tm="100000">
                                          <p:val>
                                            <p:fltVal val="1"/>
                                          </p:val>
                                        </p:tav>
                                      </p:tavLst>
                                    </p:anim>
                                    <p:anim calcmode="lin" valueType="num">
                                      <p:cBhvr>
                                        <p:cTn id="62" dur="166" tmFilter="0, 0; 0.125,0.2665; 0.25,0.4; 0.375,0.465; 0.5,0.5;  0.625,0.535; 0.75,0.6; 0.875,0.7335; 1,1">
                                          <p:stCondLst>
                                            <p:cond delay="662"/>
                                          </p:stCondLst>
                                        </p:cTn>
                                        <p:tgtEl>
                                          <p:spTgt spid="2">
                                            <p:txEl>
                                              <p:pRg st="2" end="2"/>
                                            </p:txEl>
                                          </p:spTgt>
                                        </p:tgtEl>
                                        <p:attrNameLst>
                                          <p:attrName>ppt_y</p:attrName>
                                        </p:attrNameLst>
                                      </p:cBhvr>
                                      <p:tavLst>
                                        <p:tav tm="0" fmla="#ppt_y-sin(pi*$)/27">
                                          <p:val>
                                            <p:fltVal val="0"/>
                                          </p:val>
                                        </p:tav>
                                        <p:tav tm="100000">
                                          <p:val>
                                            <p:fltVal val="1"/>
                                          </p:val>
                                        </p:tav>
                                      </p:tavLst>
                                    </p:anim>
                                    <p:anim calcmode="lin" valueType="num">
                                      <p:cBhvr>
                                        <p:cTn id="63" dur="82" tmFilter="0, 0; 0.125,0.2665; 0.25,0.4; 0.375,0.465; 0.5,0.5;  0.625,0.535; 0.75,0.6; 0.875,0.7335; 1,1">
                                          <p:stCondLst>
                                            <p:cond delay="828"/>
                                          </p:stCondLst>
                                        </p:cTn>
                                        <p:tgtEl>
                                          <p:spTgt spid="2">
                                            <p:txEl>
                                              <p:pRg st="2" end="2"/>
                                            </p:txEl>
                                          </p:spTgt>
                                        </p:tgtEl>
                                        <p:attrNameLst>
                                          <p:attrName>ppt_y</p:attrName>
                                        </p:attrNameLst>
                                      </p:cBhvr>
                                      <p:tavLst>
                                        <p:tav tm="0" fmla="#ppt_y-sin(pi*$)/81">
                                          <p:val>
                                            <p:fltVal val="0"/>
                                          </p:val>
                                        </p:tav>
                                        <p:tav tm="100000">
                                          <p:val>
                                            <p:fltVal val="1"/>
                                          </p:val>
                                        </p:tav>
                                      </p:tavLst>
                                    </p:anim>
                                    <p:animScale>
                                      <p:cBhvr>
                                        <p:cTn id="64" dur="13">
                                          <p:stCondLst>
                                            <p:cond delay="325"/>
                                          </p:stCondLst>
                                        </p:cTn>
                                        <p:tgtEl>
                                          <p:spTgt spid="2">
                                            <p:txEl>
                                              <p:pRg st="2" end="2"/>
                                            </p:txEl>
                                          </p:spTgt>
                                        </p:tgtEl>
                                      </p:cBhvr>
                                      <p:to x="100000" y="60000"/>
                                    </p:animScale>
                                    <p:animScale>
                                      <p:cBhvr>
                                        <p:cTn id="65" dur="83" decel="50000">
                                          <p:stCondLst>
                                            <p:cond delay="338"/>
                                          </p:stCondLst>
                                        </p:cTn>
                                        <p:tgtEl>
                                          <p:spTgt spid="2">
                                            <p:txEl>
                                              <p:pRg st="2" end="2"/>
                                            </p:txEl>
                                          </p:spTgt>
                                        </p:tgtEl>
                                      </p:cBhvr>
                                      <p:to x="100000" y="100000"/>
                                    </p:animScale>
                                    <p:animScale>
                                      <p:cBhvr>
                                        <p:cTn id="66" dur="13">
                                          <p:stCondLst>
                                            <p:cond delay="656"/>
                                          </p:stCondLst>
                                        </p:cTn>
                                        <p:tgtEl>
                                          <p:spTgt spid="2">
                                            <p:txEl>
                                              <p:pRg st="2" end="2"/>
                                            </p:txEl>
                                          </p:spTgt>
                                        </p:tgtEl>
                                      </p:cBhvr>
                                      <p:to x="100000" y="80000"/>
                                    </p:animScale>
                                    <p:animScale>
                                      <p:cBhvr>
                                        <p:cTn id="67" dur="83" decel="50000">
                                          <p:stCondLst>
                                            <p:cond delay="669"/>
                                          </p:stCondLst>
                                        </p:cTn>
                                        <p:tgtEl>
                                          <p:spTgt spid="2">
                                            <p:txEl>
                                              <p:pRg st="2" end="2"/>
                                            </p:txEl>
                                          </p:spTgt>
                                        </p:tgtEl>
                                      </p:cBhvr>
                                      <p:to x="100000" y="100000"/>
                                    </p:animScale>
                                    <p:animScale>
                                      <p:cBhvr>
                                        <p:cTn id="68" dur="13">
                                          <p:stCondLst>
                                            <p:cond delay="821"/>
                                          </p:stCondLst>
                                        </p:cTn>
                                        <p:tgtEl>
                                          <p:spTgt spid="2">
                                            <p:txEl>
                                              <p:pRg st="2" end="2"/>
                                            </p:txEl>
                                          </p:spTgt>
                                        </p:tgtEl>
                                      </p:cBhvr>
                                      <p:to x="100000" y="90000"/>
                                    </p:animScale>
                                    <p:animScale>
                                      <p:cBhvr>
                                        <p:cTn id="69" dur="83" decel="50000">
                                          <p:stCondLst>
                                            <p:cond delay="834"/>
                                          </p:stCondLst>
                                        </p:cTn>
                                        <p:tgtEl>
                                          <p:spTgt spid="2">
                                            <p:txEl>
                                              <p:pRg st="2" end="2"/>
                                            </p:txEl>
                                          </p:spTgt>
                                        </p:tgtEl>
                                      </p:cBhvr>
                                      <p:to x="100000" y="100000"/>
                                    </p:animScale>
                                    <p:animScale>
                                      <p:cBhvr>
                                        <p:cTn id="70" dur="13">
                                          <p:stCondLst>
                                            <p:cond delay="904"/>
                                          </p:stCondLst>
                                        </p:cTn>
                                        <p:tgtEl>
                                          <p:spTgt spid="2">
                                            <p:txEl>
                                              <p:pRg st="2" end="2"/>
                                            </p:txEl>
                                          </p:spTgt>
                                        </p:tgtEl>
                                      </p:cBhvr>
                                      <p:to x="100000" y="95000"/>
                                    </p:animScale>
                                    <p:animScale>
                                      <p:cBhvr>
                                        <p:cTn id="71" dur="83" decel="50000">
                                          <p:stCondLst>
                                            <p:cond delay="917"/>
                                          </p:stCondLst>
                                        </p:cTn>
                                        <p:tgtEl>
                                          <p:spTgt spid="2">
                                            <p:txEl>
                                              <p:pRg st="2" end="2"/>
                                            </p:txEl>
                                          </p:spTgt>
                                        </p:tgtEl>
                                      </p:cBhvr>
                                      <p:to x="100000" y="100000"/>
                                    </p:animScale>
                                  </p:childTnLst>
                                </p:cTn>
                              </p:par>
                              <p:par>
                                <p:cTn id="72" presetID="26" presetClass="entr" presetSubtype="0" fill="hold" nodeType="withEffect">
                                  <p:stCondLst>
                                    <p:cond delay="0"/>
                                  </p:stCondLst>
                                  <p:childTnLst>
                                    <p:set>
                                      <p:cBhvr>
                                        <p:cTn id="73" dur="1" fill="hold">
                                          <p:stCondLst>
                                            <p:cond delay="0"/>
                                          </p:stCondLst>
                                        </p:cTn>
                                        <p:tgtEl>
                                          <p:spTgt spid="2">
                                            <p:txEl>
                                              <p:pRg st="3" end="3"/>
                                            </p:txEl>
                                          </p:spTgt>
                                        </p:tgtEl>
                                        <p:attrNameLst>
                                          <p:attrName>style.visibility</p:attrName>
                                        </p:attrNameLst>
                                      </p:cBhvr>
                                      <p:to>
                                        <p:strVal val="visible"/>
                                      </p:to>
                                    </p:set>
                                    <p:animEffect transition="in" filter="wipe(down)">
                                      <p:cBhvr>
                                        <p:cTn id="74" dur="290">
                                          <p:stCondLst>
                                            <p:cond delay="0"/>
                                          </p:stCondLst>
                                        </p:cTn>
                                        <p:tgtEl>
                                          <p:spTgt spid="2">
                                            <p:txEl>
                                              <p:pRg st="3" end="3"/>
                                            </p:txEl>
                                          </p:spTgt>
                                        </p:tgtEl>
                                      </p:cBhvr>
                                    </p:animEffect>
                                    <p:anim calcmode="lin" valueType="num">
                                      <p:cBhvr>
                                        <p:cTn id="75" dur="911" tmFilter="0,0; 0.14,0.36; 0.43,0.73; 0.71,0.91; 1.0,1.0">
                                          <p:stCondLst>
                                            <p:cond delay="0"/>
                                          </p:stCondLst>
                                        </p:cTn>
                                        <p:tgtEl>
                                          <p:spTgt spid="2">
                                            <p:txEl>
                                              <p:pRg st="3" end="3"/>
                                            </p:txEl>
                                          </p:spTgt>
                                        </p:tgtEl>
                                        <p:attrNameLst>
                                          <p:attrName>ppt_x</p:attrName>
                                        </p:attrNameLst>
                                      </p:cBhvr>
                                      <p:tavLst>
                                        <p:tav tm="0">
                                          <p:val>
                                            <p:strVal val="#ppt_x-0.25"/>
                                          </p:val>
                                        </p:tav>
                                        <p:tav tm="100000">
                                          <p:val>
                                            <p:strVal val="#ppt_x"/>
                                          </p:val>
                                        </p:tav>
                                      </p:tavLst>
                                    </p:anim>
                                    <p:anim calcmode="lin" valueType="num">
                                      <p:cBhvr>
                                        <p:cTn id="76" dur="332" tmFilter="0.0,0.0; 0.25,0.07; 0.50,0.2; 0.75,0.467; 1.0,1.0">
                                          <p:stCondLst>
                                            <p:cond delay="0"/>
                                          </p:stCondLst>
                                        </p:cTn>
                                        <p:tgtEl>
                                          <p:spTgt spid="2">
                                            <p:txEl>
                                              <p:pRg st="3" end="3"/>
                                            </p:txEl>
                                          </p:spTgt>
                                        </p:tgtEl>
                                        <p:attrNameLst>
                                          <p:attrName>ppt_y</p:attrName>
                                        </p:attrNameLst>
                                      </p:cBhvr>
                                      <p:tavLst>
                                        <p:tav tm="0" fmla="#ppt_y-sin(pi*$)/3">
                                          <p:val>
                                            <p:fltVal val="0.5"/>
                                          </p:val>
                                        </p:tav>
                                        <p:tav tm="100000">
                                          <p:val>
                                            <p:fltVal val="1"/>
                                          </p:val>
                                        </p:tav>
                                      </p:tavLst>
                                    </p:anim>
                                    <p:anim calcmode="lin" valueType="num">
                                      <p:cBhvr>
                                        <p:cTn id="77" dur="332" tmFilter="0, 0; 0.125,0.2665; 0.25,0.4; 0.375,0.465; 0.5,0.5;  0.625,0.535; 0.75,0.6; 0.875,0.7335; 1,1">
                                          <p:stCondLst>
                                            <p:cond delay="332"/>
                                          </p:stCondLst>
                                        </p:cTn>
                                        <p:tgtEl>
                                          <p:spTgt spid="2">
                                            <p:txEl>
                                              <p:pRg st="3" end="3"/>
                                            </p:txEl>
                                          </p:spTgt>
                                        </p:tgtEl>
                                        <p:attrNameLst>
                                          <p:attrName>ppt_y</p:attrName>
                                        </p:attrNameLst>
                                      </p:cBhvr>
                                      <p:tavLst>
                                        <p:tav tm="0" fmla="#ppt_y-sin(pi*$)/9">
                                          <p:val>
                                            <p:fltVal val="0"/>
                                          </p:val>
                                        </p:tav>
                                        <p:tav tm="100000">
                                          <p:val>
                                            <p:fltVal val="1"/>
                                          </p:val>
                                        </p:tav>
                                      </p:tavLst>
                                    </p:anim>
                                    <p:anim calcmode="lin" valueType="num">
                                      <p:cBhvr>
                                        <p:cTn id="78" dur="166" tmFilter="0, 0; 0.125,0.2665; 0.25,0.4; 0.375,0.465; 0.5,0.5;  0.625,0.535; 0.75,0.6; 0.875,0.7335; 1,1">
                                          <p:stCondLst>
                                            <p:cond delay="662"/>
                                          </p:stCondLst>
                                        </p:cTn>
                                        <p:tgtEl>
                                          <p:spTgt spid="2">
                                            <p:txEl>
                                              <p:pRg st="3" end="3"/>
                                            </p:txEl>
                                          </p:spTgt>
                                        </p:tgtEl>
                                        <p:attrNameLst>
                                          <p:attrName>ppt_y</p:attrName>
                                        </p:attrNameLst>
                                      </p:cBhvr>
                                      <p:tavLst>
                                        <p:tav tm="0" fmla="#ppt_y-sin(pi*$)/27">
                                          <p:val>
                                            <p:fltVal val="0"/>
                                          </p:val>
                                        </p:tav>
                                        <p:tav tm="100000">
                                          <p:val>
                                            <p:fltVal val="1"/>
                                          </p:val>
                                        </p:tav>
                                      </p:tavLst>
                                    </p:anim>
                                    <p:anim calcmode="lin" valueType="num">
                                      <p:cBhvr>
                                        <p:cTn id="79" dur="82" tmFilter="0, 0; 0.125,0.2665; 0.25,0.4; 0.375,0.465; 0.5,0.5;  0.625,0.535; 0.75,0.6; 0.875,0.7335; 1,1">
                                          <p:stCondLst>
                                            <p:cond delay="828"/>
                                          </p:stCondLst>
                                        </p:cTn>
                                        <p:tgtEl>
                                          <p:spTgt spid="2">
                                            <p:txEl>
                                              <p:pRg st="3" end="3"/>
                                            </p:txEl>
                                          </p:spTgt>
                                        </p:tgtEl>
                                        <p:attrNameLst>
                                          <p:attrName>ppt_y</p:attrName>
                                        </p:attrNameLst>
                                      </p:cBhvr>
                                      <p:tavLst>
                                        <p:tav tm="0" fmla="#ppt_y-sin(pi*$)/81">
                                          <p:val>
                                            <p:fltVal val="0"/>
                                          </p:val>
                                        </p:tav>
                                        <p:tav tm="100000">
                                          <p:val>
                                            <p:fltVal val="1"/>
                                          </p:val>
                                        </p:tav>
                                      </p:tavLst>
                                    </p:anim>
                                    <p:animScale>
                                      <p:cBhvr>
                                        <p:cTn id="80" dur="13">
                                          <p:stCondLst>
                                            <p:cond delay="325"/>
                                          </p:stCondLst>
                                        </p:cTn>
                                        <p:tgtEl>
                                          <p:spTgt spid="2">
                                            <p:txEl>
                                              <p:pRg st="3" end="3"/>
                                            </p:txEl>
                                          </p:spTgt>
                                        </p:tgtEl>
                                      </p:cBhvr>
                                      <p:to x="100000" y="60000"/>
                                    </p:animScale>
                                    <p:animScale>
                                      <p:cBhvr>
                                        <p:cTn id="81" dur="83" decel="50000">
                                          <p:stCondLst>
                                            <p:cond delay="338"/>
                                          </p:stCondLst>
                                        </p:cTn>
                                        <p:tgtEl>
                                          <p:spTgt spid="2">
                                            <p:txEl>
                                              <p:pRg st="3" end="3"/>
                                            </p:txEl>
                                          </p:spTgt>
                                        </p:tgtEl>
                                      </p:cBhvr>
                                      <p:to x="100000" y="100000"/>
                                    </p:animScale>
                                    <p:animScale>
                                      <p:cBhvr>
                                        <p:cTn id="82" dur="13">
                                          <p:stCondLst>
                                            <p:cond delay="656"/>
                                          </p:stCondLst>
                                        </p:cTn>
                                        <p:tgtEl>
                                          <p:spTgt spid="2">
                                            <p:txEl>
                                              <p:pRg st="3" end="3"/>
                                            </p:txEl>
                                          </p:spTgt>
                                        </p:tgtEl>
                                      </p:cBhvr>
                                      <p:to x="100000" y="80000"/>
                                    </p:animScale>
                                    <p:animScale>
                                      <p:cBhvr>
                                        <p:cTn id="83" dur="83" decel="50000">
                                          <p:stCondLst>
                                            <p:cond delay="669"/>
                                          </p:stCondLst>
                                        </p:cTn>
                                        <p:tgtEl>
                                          <p:spTgt spid="2">
                                            <p:txEl>
                                              <p:pRg st="3" end="3"/>
                                            </p:txEl>
                                          </p:spTgt>
                                        </p:tgtEl>
                                      </p:cBhvr>
                                      <p:to x="100000" y="100000"/>
                                    </p:animScale>
                                    <p:animScale>
                                      <p:cBhvr>
                                        <p:cTn id="84" dur="13">
                                          <p:stCondLst>
                                            <p:cond delay="821"/>
                                          </p:stCondLst>
                                        </p:cTn>
                                        <p:tgtEl>
                                          <p:spTgt spid="2">
                                            <p:txEl>
                                              <p:pRg st="3" end="3"/>
                                            </p:txEl>
                                          </p:spTgt>
                                        </p:tgtEl>
                                      </p:cBhvr>
                                      <p:to x="100000" y="90000"/>
                                    </p:animScale>
                                    <p:animScale>
                                      <p:cBhvr>
                                        <p:cTn id="85" dur="83" decel="50000">
                                          <p:stCondLst>
                                            <p:cond delay="834"/>
                                          </p:stCondLst>
                                        </p:cTn>
                                        <p:tgtEl>
                                          <p:spTgt spid="2">
                                            <p:txEl>
                                              <p:pRg st="3" end="3"/>
                                            </p:txEl>
                                          </p:spTgt>
                                        </p:tgtEl>
                                      </p:cBhvr>
                                      <p:to x="100000" y="100000"/>
                                    </p:animScale>
                                    <p:animScale>
                                      <p:cBhvr>
                                        <p:cTn id="86" dur="13">
                                          <p:stCondLst>
                                            <p:cond delay="904"/>
                                          </p:stCondLst>
                                        </p:cTn>
                                        <p:tgtEl>
                                          <p:spTgt spid="2">
                                            <p:txEl>
                                              <p:pRg st="3" end="3"/>
                                            </p:txEl>
                                          </p:spTgt>
                                        </p:tgtEl>
                                      </p:cBhvr>
                                      <p:to x="100000" y="95000"/>
                                    </p:animScale>
                                    <p:animScale>
                                      <p:cBhvr>
                                        <p:cTn id="87" dur="83" decel="50000">
                                          <p:stCondLst>
                                            <p:cond delay="917"/>
                                          </p:stCondLst>
                                        </p:cTn>
                                        <p:tgtEl>
                                          <p:spTgt spid="2">
                                            <p:txEl>
                                              <p:pRg st="3" end="3"/>
                                            </p:txEl>
                                          </p:spTgt>
                                        </p:tgtEl>
                                      </p:cBhvr>
                                      <p:to x="100000" y="100000"/>
                                    </p:animScale>
                                  </p:childTnLst>
                                </p:cTn>
                              </p:par>
                              <p:par>
                                <p:cTn id="88" presetID="26" presetClass="entr" presetSubtype="0" fill="hold" nodeType="withEffect">
                                  <p:stCondLst>
                                    <p:cond delay="0"/>
                                  </p:stCondLst>
                                  <p:childTnLst>
                                    <p:set>
                                      <p:cBhvr>
                                        <p:cTn id="89" dur="1" fill="hold">
                                          <p:stCondLst>
                                            <p:cond delay="0"/>
                                          </p:stCondLst>
                                        </p:cTn>
                                        <p:tgtEl>
                                          <p:spTgt spid="2">
                                            <p:txEl>
                                              <p:pRg st="4" end="4"/>
                                            </p:txEl>
                                          </p:spTgt>
                                        </p:tgtEl>
                                        <p:attrNameLst>
                                          <p:attrName>style.visibility</p:attrName>
                                        </p:attrNameLst>
                                      </p:cBhvr>
                                      <p:to>
                                        <p:strVal val="visible"/>
                                      </p:to>
                                    </p:set>
                                    <p:animEffect transition="in" filter="wipe(down)">
                                      <p:cBhvr>
                                        <p:cTn id="90" dur="290">
                                          <p:stCondLst>
                                            <p:cond delay="0"/>
                                          </p:stCondLst>
                                        </p:cTn>
                                        <p:tgtEl>
                                          <p:spTgt spid="2">
                                            <p:txEl>
                                              <p:pRg st="4" end="4"/>
                                            </p:txEl>
                                          </p:spTgt>
                                        </p:tgtEl>
                                      </p:cBhvr>
                                    </p:animEffect>
                                    <p:anim calcmode="lin" valueType="num">
                                      <p:cBhvr>
                                        <p:cTn id="91" dur="911" tmFilter="0,0; 0.14,0.36; 0.43,0.73; 0.71,0.91; 1.0,1.0">
                                          <p:stCondLst>
                                            <p:cond delay="0"/>
                                          </p:stCondLst>
                                        </p:cTn>
                                        <p:tgtEl>
                                          <p:spTgt spid="2">
                                            <p:txEl>
                                              <p:pRg st="4" end="4"/>
                                            </p:txEl>
                                          </p:spTgt>
                                        </p:tgtEl>
                                        <p:attrNameLst>
                                          <p:attrName>ppt_x</p:attrName>
                                        </p:attrNameLst>
                                      </p:cBhvr>
                                      <p:tavLst>
                                        <p:tav tm="0">
                                          <p:val>
                                            <p:strVal val="#ppt_x-0.25"/>
                                          </p:val>
                                        </p:tav>
                                        <p:tav tm="100000">
                                          <p:val>
                                            <p:strVal val="#ppt_x"/>
                                          </p:val>
                                        </p:tav>
                                      </p:tavLst>
                                    </p:anim>
                                    <p:anim calcmode="lin" valueType="num">
                                      <p:cBhvr>
                                        <p:cTn id="92" dur="332" tmFilter="0.0,0.0; 0.25,0.07; 0.50,0.2; 0.75,0.467; 1.0,1.0">
                                          <p:stCondLst>
                                            <p:cond delay="0"/>
                                          </p:stCondLst>
                                        </p:cTn>
                                        <p:tgtEl>
                                          <p:spTgt spid="2">
                                            <p:txEl>
                                              <p:pRg st="4" end="4"/>
                                            </p:txEl>
                                          </p:spTgt>
                                        </p:tgtEl>
                                        <p:attrNameLst>
                                          <p:attrName>ppt_y</p:attrName>
                                        </p:attrNameLst>
                                      </p:cBhvr>
                                      <p:tavLst>
                                        <p:tav tm="0" fmla="#ppt_y-sin(pi*$)/3">
                                          <p:val>
                                            <p:fltVal val="0.5"/>
                                          </p:val>
                                        </p:tav>
                                        <p:tav tm="100000">
                                          <p:val>
                                            <p:fltVal val="1"/>
                                          </p:val>
                                        </p:tav>
                                      </p:tavLst>
                                    </p:anim>
                                    <p:anim calcmode="lin" valueType="num">
                                      <p:cBhvr>
                                        <p:cTn id="93" dur="332" tmFilter="0, 0; 0.125,0.2665; 0.25,0.4; 0.375,0.465; 0.5,0.5;  0.625,0.535; 0.75,0.6; 0.875,0.7335; 1,1">
                                          <p:stCondLst>
                                            <p:cond delay="332"/>
                                          </p:stCondLst>
                                        </p:cTn>
                                        <p:tgtEl>
                                          <p:spTgt spid="2">
                                            <p:txEl>
                                              <p:pRg st="4" end="4"/>
                                            </p:txEl>
                                          </p:spTgt>
                                        </p:tgtEl>
                                        <p:attrNameLst>
                                          <p:attrName>ppt_y</p:attrName>
                                        </p:attrNameLst>
                                      </p:cBhvr>
                                      <p:tavLst>
                                        <p:tav tm="0" fmla="#ppt_y-sin(pi*$)/9">
                                          <p:val>
                                            <p:fltVal val="0"/>
                                          </p:val>
                                        </p:tav>
                                        <p:tav tm="100000">
                                          <p:val>
                                            <p:fltVal val="1"/>
                                          </p:val>
                                        </p:tav>
                                      </p:tavLst>
                                    </p:anim>
                                    <p:anim calcmode="lin" valueType="num">
                                      <p:cBhvr>
                                        <p:cTn id="94" dur="166" tmFilter="0, 0; 0.125,0.2665; 0.25,0.4; 0.375,0.465; 0.5,0.5;  0.625,0.535; 0.75,0.6; 0.875,0.7335; 1,1">
                                          <p:stCondLst>
                                            <p:cond delay="662"/>
                                          </p:stCondLst>
                                        </p:cTn>
                                        <p:tgtEl>
                                          <p:spTgt spid="2">
                                            <p:txEl>
                                              <p:pRg st="4" end="4"/>
                                            </p:txEl>
                                          </p:spTgt>
                                        </p:tgtEl>
                                        <p:attrNameLst>
                                          <p:attrName>ppt_y</p:attrName>
                                        </p:attrNameLst>
                                      </p:cBhvr>
                                      <p:tavLst>
                                        <p:tav tm="0" fmla="#ppt_y-sin(pi*$)/27">
                                          <p:val>
                                            <p:fltVal val="0"/>
                                          </p:val>
                                        </p:tav>
                                        <p:tav tm="100000">
                                          <p:val>
                                            <p:fltVal val="1"/>
                                          </p:val>
                                        </p:tav>
                                      </p:tavLst>
                                    </p:anim>
                                    <p:anim calcmode="lin" valueType="num">
                                      <p:cBhvr>
                                        <p:cTn id="95" dur="82" tmFilter="0, 0; 0.125,0.2665; 0.25,0.4; 0.375,0.465; 0.5,0.5;  0.625,0.535; 0.75,0.6; 0.875,0.7335; 1,1">
                                          <p:stCondLst>
                                            <p:cond delay="828"/>
                                          </p:stCondLst>
                                        </p:cTn>
                                        <p:tgtEl>
                                          <p:spTgt spid="2">
                                            <p:txEl>
                                              <p:pRg st="4" end="4"/>
                                            </p:txEl>
                                          </p:spTgt>
                                        </p:tgtEl>
                                        <p:attrNameLst>
                                          <p:attrName>ppt_y</p:attrName>
                                        </p:attrNameLst>
                                      </p:cBhvr>
                                      <p:tavLst>
                                        <p:tav tm="0" fmla="#ppt_y-sin(pi*$)/81">
                                          <p:val>
                                            <p:fltVal val="0"/>
                                          </p:val>
                                        </p:tav>
                                        <p:tav tm="100000">
                                          <p:val>
                                            <p:fltVal val="1"/>
                                          </p:val>
                                        </p:tav>
                                      </p:tavLst>
                                    </p:anim>
                                    <p:animScale>
                                      <p:cBhvr>
                                        <p:cTn id="96" dur="13">
                                          <p:stCondLst>
                                            <p:cond delay="325"/>
                                          </p:stCondLst>
                                        </p:cTn>
                                        <p:tgtEl>
                                          <p:spTgt spid="2">
                                            <p:txEl>
                                              <p:pRg st="4" end="4"/>
                                            </p:txEl>
                                          </p:spTgt>
                                        </p:tgtEl>
                                      </p:cBhvr>
                                      <p:to x="100000" y="60000"/>
                                    </p:animScale>
                                    <p:animScale>
                                      <p:cBhvr>
                                        <p:cTn id="97" dur="83" decel="50000">
                                          <p:stCondLst>
                                            <p:cond delay="338"/>
                                          </p:stCondLst>
                                        </p:cTn>
                                        <p:tgtEl>
                                          <p:spTgt spid="2">
                                            <p:txEl>
                                              <p:pRg st="4" end="4"/>
                                            </p:txEl>
                                          </p:spTgt>
                                        </p:tgtEl>
                                      </p:cBhvr>
                                      <p:to x="100000" y="100000"/>
                                    </p:animScale>
                                    <p:animScale>
                                      <p:cBhvr>
                                        <p:cTn id="98" dur="13">
                                          <p:stCondLst>
                                            <p:cond delay="656"/>
                                          </p:stCondLst>
                                        </p:cTn>
                                        <p:tgtEl>
                                          <p:spTgt spid="2">
                                            <p:txEl>
                                              <p:pRg st="4" end="4"/>
                                            </p:txEl>
                                          </p:spTgt>
                                        </p:tgtEl>
                                      </p:cBhvr>
                                      <p:to x="100000" y="80000"/>
                                    </p:animScale>
                                    <p:animScale>
                                      <p:cBhvr>
                                        <p:cTn id="99" dur="83" decel="50000">
                                          <p:stCondLst>
                                            <p:cond delay="669"/>
                                          </p:stCondLst>
                                        </p:cTn>
                                        <p:tgtEl>
                                          <p:spTgt spid="2">
                                            <p:txEl>
                                              <p:pRg st="4" end="4"/>
                                            </p:txEl>
                                          </p:spTgt>
                                        </p:tgtEl>
                                      </p:cBhvr>
                                      <p:to x="100000" y="100000"/>
                                    </p:animScale>
                                    <p:animScale>
                                      <p:cBhvr>
                                        <p:cTn id="100" dur="13">
                                          <p:stCondLst>
                                            <p:cond delay="821"/>
                                          </p:stCondLst>
                                        </p:cTn>
                                        <p:tgtEl>
                                          <p:spTgt spid="2">
                                            <p:txEl>
                                              <p:pRg st="4" end="4"/>
                                            </p:txEl>
                                          </p:spTgt>
                                        </p:tgtEl>
                                      </p:cBhvr>
                                      <p:to x="100000" y="90000"/>
                                    </p:animScale>
                                    <p:animScale>
                                      <p:cBhvr>
                                        <p:cTn id="101" dur="83" decel="50000">
                                          <p:stCondLst>
                                            <p:cond delay="834"/>
                                          </p:stCondLst>
                                        </p:cTn>
                                        <p:tgtEl>
                                          <p:spTgt spid="2">
                                            <p:txEl>
                                              <p:pRg st="4" end="4"/>
                                            </p:txEl>
                                          </p:spTgt>
                                        </p:tgtEl>
                                      </p:cBhvr>
                                      <p:to x="100000" y="100000"/>
                                    </p:animScale>
                                    <p:animScale>
                                      <p:cBhvr>
                                        <p:cTn id="102" dur="13">
                                          <p:stCondLst>
                                            <p:cond delay="904"/>
                                          </p:stCondLst>
                                        </p:cTn>
                                        <p:tgtEl>
                                          <p:spTgt spid="2">
                                            <p:txEl>
                                              <p:pRg st="4" end="4"/>
                                            </p:txEl>
                                          </p:spTgt>
                                        </p:tgtEl>
                                      </p:cBhvr>
                                      <p:to x="100000" y="95000"/>
                                    </p:animScale>
                                    <p:animScale>
                                      <p:cBhvr>
                                        <p:cTn id="103" dur="83" decel="50000">
                                          <p:stCondLst>
                                            <p:cond delay="917"/>
                                          </p:stCondLst>
                                        </p:cTn>
                                        <p:tgtEl>
                                          <p:spTgt spid="2">
                                            <p:txEl>
                                              <p:pRg st="4" end="4"/>
                                            </p:txEl>
                                          </p:spTgt>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26" presetClass="entr" presetSubtype="0" fill="hold" grpId="0" nodeType="click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wipe(down)">
                                      <p:cBhvr>
                                        <p:cTn id="108" dur="290">
                                          <p:stCondLst>
                                            <p:cond delay="0"/>
                                          </p:stCondLst>
                                        </p:cTn>
                                        <p:tgtEl>
                                          <p:spTgt spid="3"/>
                                        </p:tgtEl>
                                      </p:cBhvr>
                                    </p:animEffect>
                                    <p:anim calcmode="lin" valueType="num">
                                      <p:cBhvr>
                                        <p:cTn id="109" dur="911"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10" dur="332"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11" dur="332" tmFilter="0, 0; 0.125,0.2665; 0.25,0.4; 0.375,0.465; 0.5,0.5;  0.625,0.535; 0.75,0.6; 0.875,0.7335; 1,1">
                                          <p:stCondLst>
                                            <p:cond delay="332"/>
                                          </p:stCondLst>
                                        </p:cTn>
                                        <p:tgtEl>
                                          <p:spTgt spid="3"/>
                                        </p:tgtEl>
                                        <p:attrNameLst>
                                          <p:attrName>ppt_y</p:attrName>
                                        </p:attrNameLst>
                                      </p:cBhvr>
                                      <p:tavLst>
                                        <p:tav tm="0" fmla="#ppt_y-sin(pi*$)/9">
                                          <p:val>
                                            <p:fltVal val="0"/>
                                          </p:val>
                                        </p:tav>
                                        <p:tav tm="100000">
                                          <p:val>
                                            <p:fltVal val="1"/>
                                          </p:val>
                                        </p:tav>
                                      </p:tavLst>
                                    </p:anim>
                                    <p:anim calcmode="lin" valueType="num">
                                      <p:cBhvr>
                                        <p:cTn id="112" dur="166" tmFilter="0, 0; 0.125,0.2665; 0.25,0.4; 0.375,0.465; 0.5,0.5;  0.625,0.535; 0.75,0.6; 0.875,0.7335; 1,1">
                                          <p:stCondLst>
                                            <p:cond delay="662"/>
                                          </p:stCondLst>
                                        </p:cTn>
                                        <p:tgtEl>
                                          <p:spTgt spid="3"/>
                                        </p:tgtEl>
                                        <p:attrNameLst>
                                          <p:attrName>ppt_y</p:attrName>
                                        </p:attrNameLst>
                                      </p:cBhvr>
                                      <p:tavLst>
                                        <p:tav tm="0" fmla="#ppt_y-sin(pi*$)/27">
                                          <p:val>
                                            <p:fltVal val="0"/>
                                          </p:val>
                                        </p:tav>
                                        <p:tav tm="100000">
                                          <p:val>
                                            <p:fltVal val="1"/>
                                          </p:val>
                                        </p:tav>
                                      </p:tavLst>
                                    </p:anim>
                                    <p:anim calcmode="lin" valueType="num">
                                      <p:cBhvr>
                                        <p:cTn id="113" dur="82" tmFilter="0, 0; 0.125,0.2665; 0.25,0.4; 0.375,0.465; 0.5,0.5;  0.625,0.535; 0.75,0.6; 0.875,0.7335; 1,1">
                                          <p:stCondLst>
                                            <p:cond delay="828"/>
                                          </p:stCondLst>
                                        </p:cTn>
                                        <p:tgtEl>
                                          <p:spTgt spid="3"/>
                                        </p:tgtEl>
                                        <p:attrNameLst>
                                          <p:attrName>ppt_y</p:attrName>
                                        </p:attrNameLst>
                                      </p:cBhvr>
                                      <p:tavLst>
                                        <p:tav tm="0" fmla="#ppt_y-sin(pi*$)/81">
                                          <p:val>
                                            <p:fltVal val="0"/>
                                          </p:val>
                                        </p:tav>
                                        <p:tav tm="100000">
                                          <p:val>
                                            <p:fltVal val="1"/>
                                          </p:val>
                                        </p:tav>
                                      </p:tavLst>
                                    </p:anim>
                                    <p:animScale>
                                      <p:cBhvr>
                                        <p:cTn id="114" dur="13">
                                          <p:stCondLst>
                                            <p:cond delay="325"/>
                                          </p:stCondLst>
                                        </p:cTn>
                                        <p:tgtEl>
                                          <p:spTgt spid="3"/>
                                        </p:tgtEl>
                                      </p:cBhvr>
                                      <p:to x="100000" y="60000"/>
                                    </p:animScale>
                                    <p:animScale>
                                      <p:cBhvr>
                                        <p:cTn id="115" dur="83" decel="50000">
                                          <p:stCondLst>
                                            <p:cond delay="338"/>
                                          </p:stCondLst>
                                        </p:cTn>
                                        <p:tgtEl>
                                          <p:spTgt spid="3"/>
                                        </p:tgtEl>
                                      </p:cBhvr>
                                      <p:to x="100000" y="100000"/>
                                    </p:animScale>
                                    <p:animScale>
                                      <p:cBhvr>
                                        <p:cTn id="116" dur="13">
                                          <p:stCondLst>
                                            <p:cond delay="656"/>
                                          </p:stCondLst>
                                        </p:cTn>
                                        <p:tgtEl>
                                          <p:spTgt spid="3"/>
                                        </p:tgtEl>
                                      </p:cBhvr>
                                      <p:to x="100000" y="80000"/>
                                    </p:animScale>
                                    <p:animScale>
                                      <p:cBhvr>
                                        <p:cTn id="117" dur="83" decel="50000">
                                          <p:stCondLst>
                                            <p:cond delay="669"/>
                                          </p:stCondLst>
                                        </p:cTn>
                                        <p:tgtEl>
                                          <p:spTgt spid="3"/>
                                        </p:tgtEl>
                                      </p:cBhvr>
                                      <p:to x="100000" y="100000"/>
                                    </p:animScale>
                                    <p:animScale>
                                      <p:cBhvr>
                                        <p:cTn id="118" dur="13">
                                          <p:stCondLst>
                                            <p:cond delay="821"/>
                                          </p:stCondLst>
                                        </p:cTn>
                                        <p:tgtEl>
                                          <p:spTgt spid="3"/>
                                        </p:tgtEl>
                                      </p:cBhvr>
                                      <p:to x="100000" y="90000"/>
                                    </p:animScale>
                                    <p:animScale>
                                      <p:cBhvr>
                                        <p:cTn id="119" dur="83" decel="50000">
                                          <p:stCondLst>
                                            <p:cond delay="834"/>
                                          </p:stCondLst>
                                        </p:cTn>
                                        <p:tgtEl>
                                          <p:spTgt spid="3"/>
                                        </p:tgtEl>
                                      </p:cBhvr>
                                      <p:to x="100000" y="100000"/>
                                    </p:animScale>
                                    <p:animScale>
                                      <p:cBhvr>
                                        <p:cTn id="120" dur="13">
                                          <p:stCondLst>
                                            <p:cond delay="904"/>
                                          </p:stCondLst>
                                        </p:cTn>
                                        <p:tgtEl>
                                          <p:spTgt spid="3"/>
                                        </p:tgtEl>
                                      </p:cBhvr>
                                      <p:to x="100000" y="95000"/>
                                    </p:animScale>
                                    <p:animScale>
                                      <p:cBhvr>
                                        <p:cTn id="121" dur="83" decel="50000">
                                          <p:stCondLst>
                                            <p:cond delay="917"/>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670932" y="445477"/>
            <a:ext cx="2589626" cy="773723"/>
          </a:xfrm>
          <a:prstGeom prst="roundRect">
            <a:avLst>
              <a:gd name="adj" fmla="val 50000"/>
            </a:avLst>
          </a:prstGeom>
          <a:noFill/>
          <a:ln w="38100">
            <a:solidFill>
              <a:schemeClr val="accent1">
                <a:lumMod val="20000"/>
                <a:lumOff val="80000"/>
              </a:schemeClr>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9" name="Group 98"/>
          <p:cNvGrpSpPr/>
          <p:nvPr/>
        </p:nvGrpSpPr>
        <p:grpSpPr>
          <a:xfrm>
            <a:off x="10463576" y="-91431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pic>
        <p:nvPicPr>
          <p:cNvPr id="106" name="Picture 105"/>
          <p:cNvPicPr>
            <a:picLocks noChangeAspect="1"/>
          </p:cNvPicPr>
          <p:nvPr/>
        </p:nvPicPr>
        <p:blipFill>
          <a:blip r:embed="rId2"/>
          <a:stretch>
            <a:fillRect/>
          </a:stretch>
        </p:blipFill>
        <p:spPr>
          <a:xfrm>
            <a:off x="8953875" y="-247799"/>
            <a:ext cx="2486195" cy="2486195"/>
          </a:xfrm>
          <a:prstGeom prst="rect">
            <a:avLst/>
          </a:prstGeom>
        </p:spPr>
      </p:pic>
      <p:sp>
        <p:nvSpPr>
          <p:cNvPr id="112" name="TextBox 111"/>
          <p:cNvSpPr txBox="1"/>
          <p:nvPr/>
        </p:nvSpPr>
        <p:spPr>
          <a:xfrm>
            <a:off x="1145225" y="486551"/>
            <a:ext cx="1925527" cy="707886"/>
          </a:xfrm>
          <a:prstGeom prst="rect">
            <a:avLst/>
          </a:prstGeom>
          <a:noFill/>
        </p:spPr>
        <p:txBody>
          <a:bodyPr wrap="none" rtlCol="0">
            <a:spAutoFit/>
          </a:bodyPr>
          <a:lstStyle/>
          <a:p>
            <a:r>
              <a:rPr lang="en-US" sz="4000" spc="300" dirty="0" smtClean="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rPr>
              <a:t>VÍ DỤ </a:t>
            </a:r>
            <a:endParaRPr lang="id-ID" sz="4000" spc="300" dirty="0">
              <a:solidFill>
                <a:schemeClr val="bg1"/>
              </a:solidFill>
              <a:effectLst>
                <a:glow rad="114300">
                  <a:schemeClr val="bg1">
                    <a:alpha val="39000"/>
                  </a:schemeClr>
                </a:glow>
                <a:outerShdw blurRad="50800" dist="177800" dir="2700000" algn="tl" rotWithShape="0">
                  <a:prstClr val="black">
                    <a:alpha val="40000"/>
                  </a:prstClr>
                </a:outerShdw>
              </a:effectLst>
              <a:latin typeface="Calibri Light" panose="020F0302020204030204" pitchFamily="34" charset="0"/>
            </a:endParaRPr>
          </a:p>
        </p:txBody>
      </p:sp>
      <p:sp>
        <p:nvSpPr>
          <p:cNvPr id="4" name="Snip Single Corner Rectangle 3"/>
          <p:cNvSpPr/>
          <p:nvPr/>
        </p:nvSpPr>
        <p:spPr>
          <a:xfrm>
            <a:off x="1103949" y="1569923"/>
            <a:ext cx="8989838" cy="3832255"/>
          </a:xfrm>
          <a:prstGeom prst="snip1Rect">
            <a:avLst/>
          </a:prstGeom>
          <a:noFill/>
          <a:ln w="28575">
            <a:solidFill>
              <a:schemeClr val="bg1"/>
            </a:solidFill>
          </a:ln>
          <a:effectLst>
            <a:glow rad="127000">
              <a:schemeClr val="accent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03658" y="1777890"/>
            <a:ext cx="7908994" cy="3416320"/>
          </a:xfrm>
          <a:prstGeom prst="rect">
            <a:avLst/>
          </a:prstGeom>
          <a:noFill/>
        </p:spPr>
        <p:txBody>
          <a:bodyPr wrap="square" rtlCol="0">
            <a:spAutoFit/>
          </a:bodyPr>
          <a:lstStyle/>
          <a:p>
            <a:pPr algn="just"/>
            <a:r>
              <a:rPr lang="vi-VN" sz="2400" dirty="0">
                <a:solidFill>
                  <a:schemeClr val="bg1"/>
                </a:solidFill>
              </a:rPr>
              <a:t>Một người làm tài chính doanh nghiệp quản lý tất cả các khía cạnh tài chính của một công ty, họ sẽ giải quyết vấn đề, tập trung vào những phương thức tạo ra giá trị, các khía cạnh tài chính của một doanh nghiệp để quản lý bao gồm lên dự toán vốn, quản lý dòng tiền, cấu trúc vốn, liên hệ với nhà đầu tư, quản trị vốn lưu động, giao dịch ngoại hối, chính sách cổ tức, lên kế hoạch tài chính và quản trị rủi ro. Doanh nghiệp càng lớn thì nhiệm vụ của một người càng được chuyên môn hóa hơn.</a:t>
            </a:r>
            <a:endParaRPr lang="vi-VN" sz="2400" dirty="0">
              <a:solidFill>
                <a:schemeClr val="bg1"/>
              </a:solidFill>
            </a:endParaRPr>
          </a:p>
        </p:txBody>
      </p:sp>
      <p:pic>
        <p:nvPicPr>
          <p:cNvPr id="84" name="Google Shape;336;p39"/>
          <p:cNvPicPr preferRelativeResize="0"/>
          <p:nvPr/>
        </p:nvPicPr>
        <p:blipFill>
          <a:blip r:embed="rId3"/>
          <a:stretch>
            <a:fillRect/>
          </a:stretch>
        </p:blipFill>
        <p:spPr>
          <a:xfrm>
            <a:off x="7997461" y="4682291"/>
            <a:ext cx="3814011" cy="198521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randombar(horizontal)">
                                      <p:cBhvr>
                                        <p:cTn id="26" dur="500"/>
                                        <p:tgtEl>
                                          <p:spTgt spid="2"/>
                                        </p:tgtEl>
                                      </p:cBhvr>
                                    </p:animEffect>
                                  </p:childTnLst>
                                </p:cTn>
                              </p:par>
                              <p:par>
                                <p:cTn id="27" presetID="42"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anim calcmode="lin" valueType="num">
                                      <p:cBhvr>
                                        <p:cTn id="30" dur="500" fill="hold"/>
                                        <p:tgtEl>
                                          <p:spTgt spid="84"/>
                                        </p:tgtEl>
                                        <p:attrNameLst>
                                          <p:attrName>ppt_x</p:attrName>
                                        </p:attrNameLst>
                                      </p:cBhvr>
                                      <p:tavLst>
                                        <p:tav tm="0">
                                          <p:val>
                                            <p:strVal val="#ppt_x"/>
                                          </p:val>
                                        </p:tav>
                                        <p:tav tm="100000">
                                          <p:val>
                                            <p:strVal val="#ppt_x"/>
                                          </p:val>
                                        </p:tav>
                                      </p:tavLst>
                                    </p:anim>
                                    <p:anim calcmode="lin" valueType="num">
                                      <p:cBhvr>
                                        <p:cTn id="31" dur="5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73000">
              <a:srgbClr val="222A35"/>
            </a:gs>
            <a:gs pos="0">
              <a:srgbClr val="303C4C"/>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1" name="Group 80"/>
          <p:cNvGrpSpPr/>
          <p:nvPr/>
        </p:nvGrpSpPr>
        <p:grpSpPr>
          <a:xfrm>
            <a:off x="1" y="0"/>
            <a:ext cx="12192002" cy="6858000"/>
            <a:chOff x="1" y="0"/>
            <a:chExt cx="12192002" cy="6858000"/>
          </a:xfrm>
        </p:grpSpPr>
        <p:cxnSp>
          <p:nvCxnSpPr>
            <p:cNvPr id="7" name="Straight Connector 6"/>
            <p:cNvCxnSpPr/>
            <p:nvPr/>
          </p:nvCxnSpPr>
          <p:spPr>
            <a:xfrm>
              <a:off x="188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61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950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640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5329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88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57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26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59528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64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133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55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44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534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223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913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7602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015753"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84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553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822577"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1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360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29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8983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1672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362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051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741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2296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98541"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767482"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03642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0536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57430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98566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256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945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663518"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932459"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1201400"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1456894"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725835"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994776" y="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rot="5400000">
              <a:off x="2861984" y="-2662518"/>
              <a:ext cx="6468035" cy="12192002"/>
              <a:chOff x="6512859" y="152400"/>
              <a:chExt cx="6468035" cy="6858000"/>
            </a:xfrm>
          </p:grpSpPr>
          <p:cxnSp>
            <p:nvCxnSpPr>
              <p:cNvPr id="55" name="Straight Connector 54"/>
              <p:cNvCxnSpPr/>
              <p:nvPr/>
            </p:nvCxnSpPr>
            <p:spPr>
              <a:xfrm>
                <a:off x="6512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81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0507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196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886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8575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1265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820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65094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919882"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18882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945776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72670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0090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2780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469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815918"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084859"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1353800"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16092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78235"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2147176"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443011"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711953"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980894" y="152400"/>
                <a:ext cx="0" cy="6858000"/>
              </a:xfrm>
              <a:prstGeom prst="line">
                <a:avLst/>
              </a:prstGeom>
              <a:ln>
                <a:solidFill>
                  <a:srgbClr val="435369"/>
                </a:solidFill>
              </a:ln>
            </p:spPr>
            <p:style>
              <a:lnRef idx="1">
                <a:schemeClr val="accent1"/>
              </a:lnRef>
              <a:fillRef idx="0">
                <a:schemeClr val="accent1"/>
              </a:fillRef>
              <a:effectRef idx="0">
                <a:schemeClr val="accent1"/>
              </a:effectRef>
              <a:fontRef idx="minor">
                <a:schemeClr val="tx1"/>
              </a:fontRef>
            </p:style>
          </p:cxnSp>
        </p:grpSp>
      </p:grpSp>
      <p:sp>
        <p:nvSpPr>
          <p:cNvPr id="93" name="Rounded Rectangle 92"/>
          <p:cNvSpPr/>
          <p:nvPr/>
        </p:nvSpPr>
        <p:spPr>
          <a:xfrm>
            <a:off x="415436" y="350485"/>
            <a:ext cx="4869257" cy="773723"/>
          </a:xfrm>
          <a:prstGeom prst="roundRect">
            <a:avLst>
              <a:gd name="adj" fmla="val 50000"/>
            </a:avLst>
          </a:prstGeom>
          <a:noFill/>
          <a:ln w="38100">
            <a:solidFill>
              <a:srgbClr val="9999FF"/>
            </a:solidFill>
          </a:ln>
          <a:effectLst>
            <a:glow rad="114300">
              <a:srgbClr val="00B0F0">
                <a:alpha val="31000"/>
              </a:srgbClr>
            </a:glow>
            <a:outerShdw blurRad="76200" dist="177800" dir="2820000" algn="tl" rotWithShape="0">
              <a:prstClr val="black">
                <a:alpha val="35000"/>
              </a:prstClr>
            </a:outerShdw>
            <a:softEdge rad="0"/>
          </a:effectLst>
          <a:scene3d>
            <a:camera prst="orthographicFront"/>
            <a:lightRig rig="sof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ffectLst>
                <a:glow rad="127000">
                  <a:srgbClr val="9999FF"/>
                </a:glow>
              </a:effectLst>
            </a:endParaRPr>
          </a:p>
        </p:txBody>
      </p:sp>
      <p:grpSp>
        <p:nvGrpSpPr>
          <p:cNvPr id="99" name="Group 98"/>
          <p:cNvGrpSpPr/>
          <p:nvPr/>
        </p:nvGrpSpPr>
        <p:grpSpPr>
          <a:xfrm>
            <a:off x="7636142" y="4600226"/>
            <a:ext cx="2643872" cy="3058785"/>
            <a:chOff x="10463576" y="-914316"/>
            <a:chExt cx="2643872" cy="3058785"/>
          </a:xfrm>
        </p:grpSpPr>
        <p:pic>
          <p:nvPicPr>
            <p:cNvPr id="100" name="Picture 99"/>
            <p:cNvPicPr>
              <a:picLocks noChangeAspect="1"/>
            </p:cNvPicPr>
            <p:nvPr/>
          </p:nvPicPr>
          <p:blipFill>
            <a:blip r:embed="rId1"/>
            <a:stretch>
              <a:fillRect/>
            </a:stretch>
          </p:blipFill>
          <p:spPr>
            <a:xfrm rot="12625612">
              <a:off x="11125610" y="-914316"/>
              <a:ext cx="1981838" cy="3058785"/>
            </a:xfrm>
            <a:prstGeom prst="rect">
              <a:avLst/>
            </a:prstGeom>
          </p:spPr>
        </p:pic>
        <p:pic>
          <p:nvPicPr>
            <p:cNvPr id="104" name="Picture 103"/>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112" name="TextBox 111"/>
          <p:cNvSpPr txBox="1"/>
          <p:nvPr/>
        </p:nvSpPr>
        <p:spPr>
          <a:xfrm>
            <a:off x="607399" y="414180"/>
            <a:ext cx="4485330" cy="646331"/>
          </a:xfrm>
          <a:prstGeom prst="rect">
            <a:avLst/>
          </a:prstGeom>
          <a:noFill/>
        </p:spPr>
        <p:txBody>
          <a:bodyPr wrap="none" rtlCol="0">
            <a:spAutoFit/>
          </a:bodyPr>
          <a:lstStyle/>
          <a:p>
            <a:r>
              <a:rPr lang="en-US" sz="3600" dirty="0">
                <a:ln w="19050">
                  <a:solidFill>
                    <a:schemeClr val="bg1"/>
                  </a:solidFill>
                </a:ln>
                <a:noFill/>
                <a:effectLst>
                  <a:glow rad="101600">
                    <a:schemeClr val="accent3">
                      <a:satMod val="175000"/>
                      <a:alpha val="40000"/>
                    </a:schemeClr>
                  </a:glow>
                </a:effectLst>
                <a:latin typeface="Calibri Light" panose="020F0302020204030204"/>
              </a:rPr>
              <a:t>Financial Technology</a:t>
            </a:r>
            <a:endParaRPr lang="id-ID" sz="3600" spc="300" dirty="0">
              <a:ln w="19050">
                <a:solidFill>
                  <a:schemeClr val="bg1"/>
                </a:solidFill>
              </a:ln>
              <a:noFill/>
              <a:effectLst>
                <a:glow rad="101600">
                  <a:schemeClr val="accent3">
                    <a:satMod val="175000"/>
                    <a:alpha val="40000"/>
                  </a:schemeClr>
                </a:glow>
              </a:effectLst>
              <a:latin typeface="Calibri Light" panose="020F0302020204030204"/>
            </a:endParaRPr>
          </a:p>
        </p:txBody>
      </p:sp>
      <p:sp>
        <p:nvSpPr>
          <p:cNvPr id="82" name="Rectangle 9"/>
          <p:cNvSpPr/>
          <p:nvPr/>
        </p:nvSpPr>
        <p:spPr>
          <a:xfrm flipH="1">
            <a:off x="-237744" y="-90276"/>
            <a:ext cx="12567857" cy="7224890"/>
          </a:xfrm>
          <a:custGeom>
            <a:avLst/>
            <a:gdLst>
              <a:gd name="connsiteX0" fmla="*/ 0 w 12226886"/>
              <a:gd name="connsiteY0" fmla="*/ 0 h 6852244"/>
              <a:gd name="connsiteX1" fmla="*/ 12226886 w 12226886"/>
              <a:gd name="connsiteY1" fmla="*/ 0 h 6852244"/>
              <a:gd name="connsiteX2" fmla="*/ 12226886 w 12226886"/>
              <a:gd name="connsiteY2" fmla="*/ 6852244 h 6852244"/>
              <a:gd name="connsiteX3" fmla="*/ 0 w 12226886"/>
              <a:gd name="connsiteY3" fmla="*/ 6852244 h 6852244"/>
              <a:gd name="connsiteX4" fmla="*/ 0 w 12226886"/>
              <a:gd name="connsiteY4" fmla="*/ 0 h 6852244"/>
              <a:gd name="connsiteX0-1" fmla="*/ 13 w 12226899"/>
              <a:gd name="connsiteY0-2" fmla="*/ 0 h 6852244"/>
              <a:gd name="connsiteX1-3" fmla="*/ 12226899 w 12226899"/>
              <a:gd name="connsiteY1-4" fmla="*/ 0 h 6852244"/>
              <a:gd name="connsiteX2-5" fmla="*/ 12226899 w 12226899"/>
              <a:gd name="connsiteY2-6" fmla="*/ 6852244 h 6852244"/>
              <a:gd name="connsiteX3-7" fmla="*/ 13 w 12226899"/>
              <a:gd name="connsiteY3-8" fmla="*/ 6852244 h 6852244"/>
              <a:gd name="connsiteX4-9" fmla="*/ 16611 w 12226899"/>
              <a:gd name="connsiteY4-10" fmla="*/ 4169664 h 6852244"/>
              <a:gd name="connsiteX5" fmla="*/ 13 w 12226899"/>
              <a:gd name="connsiteY5" fmla="*/ 0 h 6852244"/>
              <a:gd name="connsiteX0-11" fmla="*/ 13 w 12226899"/>
              <a:gd name="connsiteY0-12" fmla="*/ 0 h 6912864"/>
              <a:gd name="connsiteX1-13" fmla="*/ 12226899 w 12226899"/>
              <a:gd name="connsiteY1-14" fmla="*/ 0 h 6912864"/>
              <a:gd name="connsiteX2-15" fmla="*/ 12226899 w 12226899"/>
              <a:gd name="connsiteY2-16" fmla="*/ 6852244 h 6912864"/>
              <a:gd name="connsiteX3-17" fmla="*/ 4408972 w 12226899"/>
              <a:gd name="connsiteY3-18" fmla="*/ 6912864 h 6912864"/>
              <a:gd name="connsiteX4-19" fmla="*/ 13 w 12226899"/>
              <a:gd name="connsiteY4-20" fmla="*/ 6852244 h 6912864"/>
              <a:gd name="connsiteX5-21" fmla="*/ 16611 w 12226899"/>
              <a:gd name="connsiteY5-22" fmla="*/ 4169664 h 6912864"/>
              <a:gd name="connsiteX6" fmla="*/ 13 w 12226899"/>
              <a:gd name="connsiteY6" fmla="*/ 0 h 6912864"/>
              <a:gd name="connsiteX0-23" fmla="*/ 0 w 12226886"/>
              <a:gd name="connsiteY0-24" fmla="*/ 0 h 6912864"/>
              <a:gd name="connsiteX1-25" fmla="*/ 12226886 w 12226886"/>
              <a:gd name="connsiteY1-26" fmla="*/ 0 h 6912864"/>
              <a:gd name="connsiteX2-27" fmla="*/ 12226886 w 12226886"/>
              <a:gd name="connsiteY2-28" fmla="*/ 6852244 h 6912864"/>
              <a:gd name="connsiteX3-29" fmla="*/ 4408959 w 12226886"/>
              <a:gd name="connsiteY3-30" fmla="*/ 6912864 h 6912864"/>
              <a:gd name="connsiteX4-31" fmla="*/ 3054096 w 12226886"/>
              <a:gd name="connsiteY4-32" fmla="*/ 4584532 h 6912864"/>
              <a:gd name="connsiteX5-33" fmla="*/ 16598 w 12226886"/>
              <a:gd name="connsiteY5-34" fmla="*/ 4169664 h 6912864"/>
              <a:gd name="connsiteX6-35" fmla="*/ 0 w 12226886"/>
              <a:gd name="connsiteY6-36" fmla="*/ 0 h 6912864"/>
              <a:gd name="connsiteX0-37" fmla="*/ 20641 w 12247527"/>
              <a:gd name="connsiteY0-38" fmla="*/ 0 h 6912864"/>
              <a:gd name="connsiteX1-39" fmla="*/ 12247527 w 12247527"/>
              <a:gd name="connsiteY1-40" fmla="*/ 0 h 6912864"/>
              <a:gd name="connsiteX2-41" fmla="*/ 12247527 w 12247527"/>
              <a:gd name="connsiteY2-42" fmla="*/ 6852244 h 6912864"/>
              <a:gd name="connsiteX3-43" fmla="*/ 4429600 w 12247527"/>
              <a:gd name="connsiteY3-44" fmla="*/ 6912864 h 6912864"/>
              <a:gd name="connsiteX4-45" fmla="*/ 3074737 w 12247527"/>
              <a:gd name="connsiteY4-46" fmla="*/ 4584532 h 6912864"/>
              <a:gd name="connsiteX5-47" fmla="*/ 663 w 12247527"/>
              <a:gd name="connsiteY5-48" fmla="*/ 4151376 h 6912864"/>
              <a:gd name="connsiteX6-49" fmla="*/ 20641 w 12247527"/>
              <a:gd name="connsiteY6-50" fmla="*/ 0 h 6912864"/>
              <a:gd name="connsiteX0-51" fmla="*/ 20641 w 12247527"/>
              <a:gd name="connsiteY0-52" fmla="*/ 0 h 6912864"/>
              <a:gd name="connsiteX1-53" fmla="*/ 12247527 w 12247527"/>
              <a:gd name="connsiteY1-54" fmla="*/ 0 h 6912864"/>
              <a:gd name="connsiteX2-55" fmla="*/ 12247527 w 12247527"/>
              <a:gd name="connsiteY2-56" fmla="*/ 6852244 h 6912864"/>
              <a:gd name="connsiteX3-57" fmla="*/ 4429600 w 12247527"/>
              <a:gd name="connsiteY3-58" fmla="*/ 6912864 h 6912864"/>
              <a:gd name="connsiteX4-59" fmla="*/ 3275905 w 12247527"/>
              <a:gd name="connsiteY4-60" fmla="*/ 4218772 h 6912864"/>
              <a:gd name="connsiteX5-61" fmla="*/ 663 w 12247527"/>
              <a:gd name="connsiteY5-62" fmla="*/ 4151376 h 6912864"/>
              <a:gd name="connsiteX6-63" fmla="*/ 20641 w 12247527"/>
              <a:gd name="connsiteY6-64" fmla="*/ 0 h 6912864"/>
              <a:gd name="connsiteX0-65" fmla="*/ 20641 w 12247527"/>
              <a:gd name="connsiteY0-66" fmla="*/ 0 h 6912864"/>
              <a:gd name="connsiteX1-67" fmla="*/ 12247527 w 12247527"/>
              <a:gd name="connsiteY1-68" fmla="*/ 0 h 6912864"/>
              <a:gd name="connsiteX2-69" fmla="*/ 12247527 w 12247527"/>
              <a:gd name="connsiteY2-70" fmla="*/ 6852244 h 6912864"/>
              <a:gd name="connsiteX3-71" fmla="*/ 4429600 w 12247527"/>
              <a:gd name="connsiteY3-72" fmla="*/ 6912864 h 6912864"/>
              <a:gd name="connsiteX4-73" fmla="*/ 3275905 w 12247527"/>
              <a:gd name="connsiteY4-74" fmla="*/ 4218772 h 6912864"/>
              <a:gd name="connsiteX5-75" fmla="*/ 663 w 12247527"/>
              <a:gd name="connsiteY5-76" fmla="*/ 4151376 h 6912864"/>
              <a:gd name="connsiteX6-77" fmla="*/ 20641 w 12247527"/>
              <a:gd name="connsiteY6-78" fmla="*/ 0 h 6912864"/>
              <a:gd name="connsiteX0-79" fmla="*/ 20641 w 12247527"/>
              <a:gd name="connsiteY0-80" fmla="*/ 0 h 6912864"/>
              <a:gd name="connsiteX1-81" fmla="*/ 12247527 w 12247527"/>
              <a:gd name="connsiteY1-82" fmla="*/ 0 h 6912864"/>
              <a:gd name="connsiteX2-83" fmla="*/ 12247527 w 12247527"/>
              <a:gd name="connsiteY2-84" fmla="*/ 6852244 h 6912864"/>
              <a:gd name="connsiteX3-85" fmla="*/ 4429600 w 12247527"/>
              <a:gd name="connsiteY3-86" fmla="*/ 6912864 h 6912864"/>
              <a:gd name="connsiteX4-87" fmla="*/ 3275905 w 12247527"/>
              <a:gd name="connsiteY4-88" fmla="*/ 4218772 h 6912864"/>
              <a:gd name="connsiteX5-89" fmla="*/ 663 w 12247527"/>
              <a:gd name="connsiteY5-90" fmla="*/ 4151376 h 6912864"/>
              <a:gd name="connsiteX6-91" fmla="*/ 20641 w 12247527"/>
              <a:gd name="connsiteY6-92" fmla="*/ 0 h 6912864"/>
              <a:gd name="connsiteX0-93" fmla="*/ 20641 w 12247527"/>
              <a:gd name="connsiteY0-94" fmla="*/ 0 h 6912864"/>
              <a:gd name="connsiteX1-95" fmla="*/ 12247527 w 12247527"/>
              <a:gd name="connsiteY1-96" fmla="*/ 0 h 6912864"/>
              <a:gd name="connsiteX2-97" fmla="*/ 12247527 w 12247527"/>
              <a:gd name="connsiteY2-98" fmla="*/ 6852244 h 6912864"/>
              <a:gd name="connsiteX3-99" fmla="*/ 4429600 w 12247527"/>
              <a:gd name="connsiteY3-100" fmla="*/ 6912864 h 6912864"/>
              <a:gd name="connsiteX4-101" fmla="*/ 3275905 w 12247527"/>
              <a:gd name="connsiteY4-102" fmla="*/ 4218772 h 6912864"/>
              <a:gd name="connsiteX5-103" fmla="*/ 663 w 12247527"/>
              <a:gd name="connsiteY5-104" fmla="*/ 4151376 h 6912864"/>
              <a:gd name="connsiteX6-105" fmla="*/ 20641 w 12247527"/>
              <a:gd name="connsiteY6-106" fmla="*/ 0 h 6912864"/>
              <a:gd name="connsiteX0-107" fmla="*/ 20641 w 12247527"/>
              <a:gd name="connsiteY0-108" fmla="*/ 0 h 6912864"/>
              <a:gd name="connsiteX1-109" fmla="*/ 12247527 w 12247527"/>
              <a:gd name="connsiteY1-110" fmla="*/ 0 h 6912864"/>
              <a:gd name="connsiteX2-111" fmla="*/ 12247527 w 12247527"/>
              <a:gd name="connsiteY2-112" fmla="*/ 6852244 h 6912864"/>
              <a:gd name="connsiteX3-113" fmla="*/ 4429600 w 12247527"/>
              <a:gd name="connsiteY3-114" fmla="*/ 6912864 h 6912864"/>
              <a:gd name="connsiteX4-115" fmla="*/ 3275905 w 12247527"/>
              <a:gd name="connsiteY4-116" fmla="*/ 4218772 h 6912864"/>
              <a:gd name="connsiteX5-117" fmla="*/ 663 w 12247527"/>
              <a:gd name="connsiteY5-118" fmla="*/ 4151376 h 6912864"/>
              <a:gd name="connsiteX6-119" fmla="*/ 20641 w 12247527"/>
              <a:gd name="connsiteY6-120" fmla="*/ 0 h 6912864"/>
              <a:gd name="connsiteX0-121" fmla="*/ 20641 w 12247527"/>
              <a:gd name="connsiteY0-122" fmla="*/ 0 h 6912864"/>
              <a:gd name="connsiteX1-123" fmla="*/ 12247527 w 12247527"/>
              <a:gd name="connsiteY1-124" fmla="*/ 0 h 6912864"/>
              <a:gd name="connsiteX2-125" fmla="*/ 12247527 w 12247527"/>
              <a:gd name="connsiteY2-126" fmla="*/ 6852244 h 6912864"/>
              <a:gd name="connsiteX3-127" fmla="*/ 4429600 w 12247527"/>
              <a:gd name="connsiteY3-128" fmla="*/ 6912864 h 6912864"/>
              <a:gd name="connsiteX4-129" fmla="*/ 3275905 w 12247527"/>
              <a:gd name="connsiteY4-130" fmla="*/ 4218772 h 6912864"/>
              <a:gd name="connsiteX5-131" fmla="*/ 663 w 12247527"/>
              <a:gd name="connsiteY5-132" fmla="*/ 4151376 h 6912864"/>
              <a:gd name="connsiteX6-133" fmla="*/ 20641 w 12247527"/>
              <a:gd name="connsiteY6-134" fmla="*/ 0 h 6912864"/>
              <a:gd name="connsiteX0-135" fmla="*/ 20641 w 12247527"/>
              <a:gd name="connsiteY0-136" fmla="*/ 0 h 6912864"/>
              <a:gd name="connsiteX1-137" fmla="*/ 12247527 w 12247527"/>
              <a:gd name="connsiteY1-138" fmla="*/ 0 h 6912864"/>
              <a:gd name="connsiteX2-139" fmla="*/ 12247527 w 12247527"/>
              <a:gd name="connsiteY2-140" fmla="*/ 6852244 h 6912864"/>
              <a:gd name="connsiteX3-141" fmla="*/ 4429600 w 12247527"/>
              <a:gd name="connsiteY3-142" fmla="*/ 6912864 h 6912864"/>
              <a:gd name="connsiteX4-143" fmla="*/ 3275905 w 12247527"/>
              <a:gd name="connsiteY4-144" fmla="*/ 4218772 h 6912864"/>
              <a:gd name="connsiteX5-145" fmla="*/ 663 w 12247527"/>
              <a:gd name="connsiteY5-146" fmla="*/ 4151376 h 6912864"/>
              <a:gd name="connsiteX6-147" fmla="*/ 20641 w 12247527"/>
              <a:gd name="connsiteY6-148" fmla="*/ 0 h 6912864"/>
              <a:gd name="connsiteX0-149" fmla="*/ 20641 w 12247527"/>
              <a:gd name="connsiteY0-150" fmla="*/ 0 h 6912864"/>
              <a:gd name="connsiteX1-151" fmla="*/ 12247527 w 12247527"/>
              <a:gd name="connsiteY1-152" fmla="*/ 0 h 6912864"/>
              <a:gd name="connsiteX2-153" fmla="*/ 12247527 w 12247527"/>
              <a:gd name="connsiteY2-154" fmla="*/ 6852244 h 6912864"/>
              <a:gd name="connsiteX3-155" fmla="*/ 4429600 w 12247527"/>
              <a:gd name="connsiteY3-156" fmla="*/ 6912864 h 6912864"/>
              <a:gd name="connsiteX4-157" fmla="*/ 3275905 w 12247527"/>
              <a:gd name="connsiteY4-158" fmla="*/ 4218772 h 6912864"/>
              <a:gd name="connsiteX5-159" fmla="*/ 663 w 12247527"/>
              <a:gd name="connsiteY5-160" fmla="*/ 4151376 h 6912864"/>
              <a:gd name="connsiteX6-161" fmla="*/ 20641 w 12247527"/>
              <a:gd name="connsiteY6-162" fmla="*/ 0 h 6912864"/>
              <a:gd name="connsiteX0-163" fmla="*/ 20641 w 12247527"/>
              <a:gd name="connsiteY0-164" fmla="*/ 0 h 6912864"/>
              <a:gd name="connsiteX1-165" fmla="*/ 12247527 w 12247527"/>
              <a:gd name="connsiteY1-166" fmla="*/ 0 h 6912864"/>
              <a:gd name="connsiteX2-167" fmla="*/ 12247527 w 12247527"/>
              <a:gd name="connsiteY2-168" fmla="*/ 6852244 h 6912864"/>
              <a:gd name="connsiteX3-169" fmla="*/ 4429600 w 12247527"/>
              <a:gd name="connsiteY3-170" fmla="*/ 6912864 h 6912864"/>
              <a:gd name="connsiteX4-171" fmla="*/ 3275905 w 12247527"/>
              <a:gd name="connsiteY4-172" fmla="*/ 4218772 h 6912864"/>
              <a:gd name="connsiteX5-173" fmla="*/ 663 w 12247527"/>
              <a:gd name="connsiteY5-174" fmla="*/ 4151376 h 6912864"/>
              <a:gd name="connsiteX6-175" fmla="*/ 20641 w 12247527"/>
              <a:gd name="connsiteY6-176" fmla="*/ 0 h 6912864"/>
              <a:gd name="connsiteX0-177" fmla="*/ 20641 w 12247527"/>
              <a:gd name="connsiteY0-178" fmla="*/ 0 h 6912864"/>
              <a:gd name="connsiteX1-179" fmla="*/ 12247527 w 12247527"/>
              <a:gd name="connsiteY1-180" fmla="*/ 0 h 6912864"/>
              <a:gd name="connsiteX2-181" fmla="*/ 12247527 w 12247527"/>
              <a:gd name="connsiteY2-182" fmla="*/ 6852244 h 6912864"/>
              <a:gd name="connsiteX3-183" fmla="*/ 4429600 w 12247527"/>
              <a:gd name="connsiteY3-184" fmla="*/ 6912864 h 6912864"/>
              <a:gd name="connsiteX4-185" fmla="*/ 2763841 w 12247527"/>
              <a:gd name="connsiteY4-186" fmla="*/ 5060020 h 6912864"/>
              <a:gd name="connsiteX5-187" fmla="*/ 663 w 12247527"/>
              <a:gd name="connsiteY5-188" fmla="*/ 4151376 h 6912864"/>
              <a:gd name="connsiteX6-189" fmla="*/ 20641 w 12247527"/>
              <a:gd name="connsiteY6-190" fmla="*/ 0 h 6912864"/>
              <a:gd name="connsiteX0-191" fmla="*/ 20641 w 12247527"/>
              <a:gd name="connsiteY0-192" fmla="*/ 0 h 6912864"/>
              <a:gd name="connsiteX1-193" fmla="*/ 12247527 w 12247527"/>
              <a:gd name="connsiteY1-194" fmla="*/ 0 h 6912864"/>
              <a:gd name="connsiteX2-195" fmla="*/ 12247527 w 12247527"/>
              <a:gd name="connsiteY2-196" fmla="*/ 6852244 h 6912864"/>
              <a:gd name="connsiteX3-197" fmla="*/ 4429600 w 12247527"/>
              <a:gd name="connsiteY3-198" fmla="*/ 6912864 h 6912864"/>
              <a:gd name="connsiteX4-199" fmla="*/ 2763841 w 12247527"/>
              <a:gd name="connsiteY4-200" fmla="*/ 5060020 h 6912864"/>
              <a:gd name="connsiteX5-201" fmla="*/ 663 w 12247527"/>
              <a:gd name="connsiteY5-202" fmla="*/ 4151376 h 6912864"/>
              <a:gd name="connsiteX6-203" fmla="*/ 20641 w 12247527"/>
              <a:gd name="connsiteY6-204" fmla="*/ 0 h 691286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2247527" h="6912864">
                <a:moveTo>
                  <a:pt x="20641" y="0"/>
                </a:moveTo>
                <a:lnTo>
                  <a:pt x="12247527" y="0"/>
                </a:lnTo>
                <a:lnTo>
                  <a:pt x="12247527" y="6852244"/>
                </a:lnTo>
                <a:lnTo>
                  <a:pt x="4429600" y="6912864"/>
                </a:lnTo>
                <a:cubicBezTo>
                  <a:pt x="5526363" y="4954129"/>
                  <a:pt x="1484198" y="6396963"/>
                  <a:pt x="2763841" y="5060020"/>
                </a:cubicBezTo>
                <a:cubicBezTo>
                  <a:pt x="3805694" y="3604995"/>
                  <a:pt x="-17062" y="5332081"/>
                  <a:pt x="663" y="4151376"/>
                </a:cubicBezTo>
                <a:cubicBezTo>
                  <a:pt x="-4870" y="2761488"/>
                  <a:pt x="26174" y="1389888"/>
                  <a:pt x="20641" y="0"/>
                </a:cubicBezTo>
                <a:close/>
              </a:path>
            </a:pathLst>
          </a:custGeom>
          <a:noFill/>
          <a:ln w="28575">
            <a:solidFill>
              <a:schemeClr val="bg1"/>
            </a:solidFill>
          </a:ln>
          <a:effectLst>
            <a:glow rad="139700">
              <a:schemeClr val="accent4">
                <a:satMod val="175000"/>
                <a:alpha val="40000"/>
              </a:schemeClr>
            </a:glow>
            <a:outerShdw blurRad="114300" dist="88900" dir="3240000" sx="101000" sy="101000" algn="tl" rotWithShape="0">
              <a:schemeClr val="tx1">
                <a:alpha val="5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6" name="Group 85"/>
          <p:cNvGrpSpPr/>
          <p:nvPr/>
        </p:nvGrpSpPr>
        <p:grpSpPr>
          <a:xfrm>
            <a:off x="9574306" y="4335927"/>
            <a:ext cx="2643872" cy="3058785"/>
            <a:chOff x="10463576" y="-914316"/>
            <a:chExt cx="2643872" cy="3058785"/>
          </a:xfrm>
        </p:grpSpPr>
        <p:pic>
          <p:nvPicPr>
            <p:cNvPr id="87" name="Picture 86"/>
            <p:cNvPicPr>
              <a:picLocks noChangeAspect="1"/>
            </p:cNvPicPr>
            <p:nvPr/>
          </p:nvPicPr>
          <p:blipFill>
            <a:blip r:embed="rId1"/>
            <a:stretch>
              <a:fillRect/>
            </a:stretch>
          </p:blipFill>
          <p:spPr>
            <a:xfrm rot="12625612">
              <a:off x="11125610" y="-914316"/>
              <a:ext cx="1981838" cy="3058785"/>
            </a:xfrm>
            <a:prstGeom prst="rect">
              <a:avLst/>
            </a:prstGeom>
          </p:spPr>
        </p:pic>
        <p:pic>
          <p:nvPicPr>
            <p:cNvPr id="88" name="Picture 87"/>
            <p:cNvPicPr>
              <a:picLocks noChangeAspect="1"/>
            </p:cNvPicPr>
            <p:nvPr/>
          </p:nvPicPr>
          <p:blipFill>
            <a:blip r:embed="rId1"/>
            <a:stretch>
              <a:fillRect/>
            </a:stretch>
          </p:blipFill>
          <p:spPr>
            <a:xfrm rot="10093252" flipH="1" flipV="1">
              <a:off x="10463576" y="-880474"/>
              <a:ext cx="1536246" cy="2306562"/>
            </a:xfrm>
            <a:prstGeom prst="rect">
              <a:avLst/>
            </a:prstGeom>
          </p:spPr>
        </p:pic>
      </p:grpSp>
      <p:grpSp>
        <p:nvGrpSpPr>
          <p:cNvPr id="83" name="Group 82"/>
          <p:cNvGrpSpPr/>
          <p:nvPr/>
        </p:nvGrpSpPr>
        <p:grpSpPr>
          <a:xfrm>
            <a:off x="8663165" y="3608717"/>
            <a:ext cx="2643872" cy="3058785"/>
            <a:chOff x="10463576" y="-914316"/>
            <a:chExt cx="2643872" cy="3058785"/>
          </a:xfrm>
        </p:grpSpPr>
        <p:pic>
          <p:nvPicPr>
            <p:cNvPr id="84" name="Picture 83"/>
            <p:cNvPicPr>
              <a:picLocks noChangeAspect="1"/>
            </p:cNvPicPr>
            <p:nvPr/>
          </p:nvPicPr>
          <p:blipFill>
            <a:blip r:embed="rId1"/>
            <a:stretch>
              <a:fillRect/>
            </a:stretch>
          </p:blipFill>
          <p:spPr>
            <a:xfrm rot="12625612">
              <a:off x="11125610" y="-914316"/>
              <a:ext cx="1981838" cy="3058785"/>
            </a:xfrm>
            <a:prstGeom prst="rect">
              <a:avLst/>
            </a:prstGeom>
          </p:spPr>
        </p:pic>
        <p:pic>
          <p:nvPicPr>
            <p:cNvPr id="85" name="Picture 84"/>
            <p:cNvPicPr>
              <a:picLocks noChangeAspect="1"/>
            </p:cNvPicPr>
            <p:nvPr/>
          </p:nvPicPr>
          <p:blipFill>
            <a:blip r:embed="rId1"/>
            <a:stretch>
              <a:fillRect/>
            </a:stretch>
          </p:blipFill>
          <p:spPr>
            <a:xfrm rot="10093252" flipH="1" flipV="1">
              <a:off x="10463576" y="-880474"/>
              <a:ext cx="1536246" cy="2306562"/>
            </a:xfrm>
            <a:prstGeom prst="rect">
              <a:avLst/>
            </a:prstGeom>
          </p:spPr>
        </p:pic>
      </p:grpSp>
      <p:sp>
        <p:nvSpPr>
          <p:cNvPr id="2" name="Folded Corner 1"/>
          <p:cNvSpPr/>
          <p:nvPr/>
        </p:nvSpPr>
        <p:spPr>
          <a:xfrm>
            <a:off x="6075948" y="175777"/>
            <a:ext cx="5173578" cy="1544739"/>
          </a:xfrm>
          <a:prstGeom prst="foldedCorner">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01853" y="343842"/>
            <a:ext cx="5131257" cy="1200329"/>
          </a:xfrm>
          <a:prstGeom prst="rect">
            <a:avLst/>
          </a:prstGeom>
          <a:noFill/>
        </p:spPr>
        <p:txBody>
          <a:bodyPr wrap="square" rtlCol="0">
            <a:spAutoFit/>
          </a:bodyPr>
          <a:lstStyle/>
          <a:p>
            <a:r>
              <a:rPr lang="en-US" sz="3600" b="1" i="1" dirty="0" err="1">
                <a:solidFill>
                  <a:srgbClr val="002060"/>
                </a:solidFill>
              </a:rPr>
              <a:t>Tìm</a:t>
            </a:r>
            <a:r>
              <a:rPr lang="en-US" sz="3600" b="1" i="1" dirty="0">
                <a:solidFill>
                  <a:srgbClr val="002060"/>
                </a:solidFill>
              </a:rPr>
              <a:t> </a:t>
            </a:r>
            <a:r>
              <a:rPr lang="en-US" sz="3600" b="1" i="1" dirty="0" err="1">
                <a:solidFill>
                  <a:srgbClr val="002060"/>
                </a:solidFill>
              </a:rPr>
              <a:t>hiểu</a:t>
            </a:r>
            <a:r>
              <a:rPr lang="en-US" sz="3600" b="1" i="1" dirty="0">
                <a:solidFill>
                  <a:srgbClr val="002060"/>
                </a:solidFill>
              </a:rPr>
              <a:t> </a:t>
            </a:r>
            <a:r>
              <a:rPr lang="en-US" sz="3600" b="1" i="1" dirty="0" err="1">
                <a:solidFill>
                  <a:srgbClr val="002060"/>
                </a:solidFill>
              </a:rPr>
              <a:t>thêm</a:t>
            </a:r>
            <a:r>
              <a:rPr lang="en-US" sz="3600" b="1" i="1" dirty="0">
                <a:solidFill>
                  <a:srgbClr val="002060"/>
                </a:solidFill>
              </a:rPr>
              <a:t> </a:t>
            </a:r>
            <a:r>
              <a:rPr lang="en-US" sz="3600" b="1" i="1" dirty="0" err="1">
                <a:solidFill>
                  <a:srgbClr val="002060"/>
                </a:solidFill>
              </a:rPr>
              <a:t>về</a:t>
            </a:r>
            <a:r>
              <a:rPr lang="en-US" sz="3600" b="1" i="1" dirty="0">
                <a:solidFill>
                  <a:srgbClr val="002060"/>
                </a:solidFill>
              </a:rPr>
              <a:t> </a:t>
            </a:r>
            <a:r>
              <a:rPr lang="en-US" sz="3600" b="1" i="1" dirty="0" err="1">
                <a:solidFill>
                  <a:srgbClr val="002060"/>
                </a:solidFill>
              </a:rPr>
              <a:t>ngành</a:t>
            </a:r>
            <a:r>
              <a:rPr lang="en-US" sz="3600" b="1" i="1" dirty="0">
                <a:solidFill>
                  <a:srgbClr val="002060"/>
                </a:solidFill>
              </a:rPr>
              <a:t> </a:t>
            </a:r>
            <a:r>
              <a:rPr lang="en-US" sz="3600" b="1" i="1" dirty="0" err="1">
                <a:solidFill>
                  <a:srgbClr val="002060"/>
                </a:solidFill>
              </a:rPr>
              <a:t>Công</a:t>
            </a:r>
            <a:r>
              <a:rPr lang="en-US" sz="3600" b="1" i="1" dirty="0">
                <a:solidFill>
                  <a:srgbClr val="002060"/>
                </a:solidFill>
              </a:rPr>
              <a:t> </a:t>
            </a:r>
            <a:r>
              <a:rPr lang="en-US" sz="3600" b="1" i="1" dirty="0" err="1">
                <a:solidFill>
                  <a:srgbClr val="002060"/>
                </a:solidFill>
              </a:rPr>
              <a:t>nghệ</a:t>
            </a:r>
            <a:r>
              <a:rPr lang="en-US" sz="3600" b="1" i="1" dirty="0">
                <a:solidFill>
                  <a:srgbClr val="002060"/>
                </a:solidFill>
              </a:rPr>
              <a:t> </a:t>
            </a:r>
            <a:r>
              <a:rPr lang="en-US" sz="3600" b="1" i="1" dirty="0" err="1">
                <a:solidFill>
                  <a:srgbClr val="002060"/>
                </a:solidFill>
              </a:rPr>
              <a:t>Tài</a:t>
            </a:r>
            <a:r>
              <a:rPr lang="en-US" sz="3600" b="1" i="1" dirty="0">
                <a:solidFill>
                  <a:srgbClr val="002060"/>
                </a:solidFill>
              </a:rPr>
              <a:t> </a:t>
            </a:r>
            <a:r>
              <a:rPr lang="en-US" sz="3600" b="1" i="1" dirty="0" err="1">
                <a:solidFill>
                  <a:srgbClr val="002060"/>
                </a:solidFill>
              </a:rPr>
              <a:t>chính</a:t>
            </a:r>
            <a:endParaRPr lang="en-US" sz="3600" i="1" dirty="0">
              <a:solidFill>
                <a:srgbClr val="002060"/>
              </a:solidFill>
            </a:endParaRPr>
          </a:p>
        </p:txBody>
      </p:sp>
      <p:sp>
        <p:nvSpPr>
          <p:cNvPr id="4" name="TextBox 3"/>
          <p:cNvSpPr txBox="1"/>
          <p:nvPr/>
        </p:nvSpPr>
        <p:spPr>
          <a:xfrm>
            <a:off x="79976" y="1821488"/>
            <a:ext cx="10999694" cy="830997"/>
          </a:xfrm>
          <a:prstGeom prst="rect">
            <a:avLst/>
          </a:prstGeom>
          <a:noFill/>
        </p:spPr>
        <p:txBody>
          <a:bodyPr wrap="square" rtlCol="0">
            <a:spAutoFit/>
          </a:bodyPr>
          <a:lstStyle/>
          <a:p>
            <a:pPr marL="342900" indent="-342900" algn="just">
              <a:buFont typeface="Wingdings" panose="05000000000000000000" pitchFamily="2" charset="2"/>
              <a:buChar char="§"/>
            </a:pPr>
            <a:r>
              <a:rPr lang="vi-VN" sz="2400" dirty="0">
                <a:solidFill>
                  <a:schemeClr val="bg1"/>
                </a:solidFill>
                <a:latin typeface="Calibri Light" panose="020F0302020204030204"/>
              </a:rPr>
              <a:t>Liên quan đến lĩnh vực </a:t>
            </a:r>
            <a:r>
              <a:rPr lang="vi-VN" sz="2400" b="1" dirty="0">
                <a:solidFill>
                  <a:schemeClr val="bg1"/>
                </a:solidFill>
                <a:latin typeface="Calibri Light" panose="020F0302020204030204"/>
              </a:rPr>
              <a:t>tài chính</a:t>
            </a:r>
            <a:r>
              <a:rPr lang="vi-VN" sz="2400" dirty="0">
                <a:solidFill>
                  <a:schemeClr val="bg1"/>
                </a:solidFill>
                <a:latin typeface="Calibri Light" panose="020F0302020204030204"/>
              </a:rPr>
              <a:t> đó là chuyên ngành </a:t>
            </a:r>
            <a:r>
              <a:rPr lang="vi-VN" sz="2400" b="1" dirty="0" smtClean="0">
                <a:solidFill>
                  <a:schemeClr val="bg1"/>
                </a:solidFill>
                <a:latin typeface="Calibri Light" panose="020F0302020204030204"/>
              </a:rPr>
              <a:t>Fintech</a:t>
            </a:r>
            <a:endParaRPr lang="en-US" sz="2400" b="1" dirty="0" smtClean="0">
              <a:solidFill>
                <a:schemeClr val="bg1"/>
              </a:solidFill>
              <a:latin typeface="Calibri Light" panose="020F0302020204030204"/>
            </a:endParaRPr>
          </a:p>
          <a:p>
            <a:pPr algn="just"/>
            <a:endParaRPr lang="en-US" sz="2400" dirty="0">
              <a:solidFill>
                <a:schemeClr val="bg1"/>
              </a:solidFill>
              <a:latin typeface="Calibri Light" panose="020F0302020204030204"/>
            </a:endParaRPr>
          </a:p>
        </p:txBody>
      </p:sp>
      <p:sp>
        <p:nvSpPr>
          <p:cNvPr id="5" name="TextBox 4"/>
          <p:cNvSpPr txBox="1"/>
          <p:nvPr/>
        </p:nvSpPr>
        <p:spPr>
          <a:xfrm>
            <a:off x="79976" y="2462360"/>
            <a:ext cx="3814010" cy="3693319"/>
          </a:xfrm>
          <a:prstGeom prst="rect">
            <a:avLst/>
          </a:prstGeom>
          <a:noFill/>
        </p:spPr>
        <p:txBody>
          <a:bodyPr wrap="square" rtlCol="0">
            <a:spAutoFit/>
          </a:bodyPr>
          <a:lstStyle/>
          <a:p>
            <a:pPr marL="342900" indent="-342900">
              <a:buFont typeface="Wingdings" panose="05000000000000000000" pitchFamily="2" charset="2"/>
              <a:buChar char="§"/>
            </a:pPr>
            <a:r>
              <a:rPr lang="en-US" sz="2400" dirty="0" err="1">
                <a:solidFill>
                  <a:schemeClr val="bg1"/>
                </a:solidFill>
                <a:latin typeface="Calibri Light" panose="020F0302020204030204"/>
              </a:rPr>
              <a:t>Một</a:t>
            </a:r>
            <a:r>
              <a:rPr lang="en-US" sz="2400" dirty="0">
                <a:solidFill>
                  <a:schemeClr val="bg1"/>
                </a:solidFill>
                <a:latin typeface="Calibri Light" panose="020F0302020204030204"/>
              </a:rPr>
              <a:t> </a:t>
            </a:r>
            <a:r>
              <a:rPr lang="en-US" sz="2400" dirty="0" err="1">
                <a:solidFill>
                  <a:schemeClr val="bg1"/>
                </a:solidFill>
                <a:latin typeface="Calibri Light" panose="020F0302020204030204"/>
              </a:rPr>
              <a:t>số</a:t>
            </a:r>
            <a:r>
              <a:rPr lang="en-US" sz="2400" dirty="0">
                <a:solidFill>
                  <a:schemeClr val="bg1"/>
                </a:solidFill>
                <a:latin typeface="Calibri Light" panose="020F0302020204030204"/>
              </a:rPr>
              <a:t> </a:t>
            </a:r>
            <a:r>
              <a:rPr lang="vi-VN" sz="2400" dirty="0">
                <a:solidFill>
                  <a:schemeClr val="bg1"/>
                </a:solidFill>
                <a:latin typeface="Calibri Light" panose="020F0302020204030204"/>
              </a:rPr>
              <a:t>trường ĐH trên cả nước đào tạo</a:t>
            </a:r>
            <a:r>
              <a:rPr lang="en-US" sz="2400" dirty="0">
                <a:solidFill>
                  <a:schemeClr val="bg1"/>
                </a:solidFill>
                <a:latin typeface="Calibri Light" panose="020F0302020204030204"/>
              </a:rPr>
              <a:t>: </a:t>
            </a:r>
            <a:r>
              <a:rPr lang="vi-VN" sz="2400" dirty="0">
                <a:solidFill>
                  <a:schemeClr val="bg1"/>
                </a:solidFill>
                <a:latin typeface="Calibri Light" panose="020F0302020204030204"/>
              </a:rPr>
              <a:t>Học viện Công nghệ Bưu chính Viễn thông (HN), ĐH Kinh Tế-Luật ĐHQG-HCM, Đại học Kinh tế Quốc Dân (Viện Ngân hàng – Tài chính)…</a:t>
            </a:r>
            <a:endParaRPr lang="en-US" sz="2400" b="1" dirty="0">
              <a:solidFill>
                <a:schemeClr val="bg1"/>
              </a:solidFill>
              <a:latin typeface="Calibri Light" panose="020F0302020204030204"/>
            </a:endParaRP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7364" y="2606488"/>
            <a:ext cx="1934657" cy="1358153"/>
          </a:xfrm>
          <a:prstGeom prst="rect">
            <a:avLst/>
          </a:prstGeom>
        </p:spPr>
      </p:pic>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597" y="2907071"/>
            <a:ext cx="1524003" cy="1524003"/>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274" y="4154096"/>
            <a:ext cx="1681286" cy="1772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anim calcmode="lin" valueType="num">
                                      <p:cBhvr additive="base">
                                        <p:cTn id="11" dur="500" fill="hold"/>
                                        <p:tgtEl>
                                          <p:spTgt spid="112"/>
                                        </p:tgtEl>
                                        <p:attrNameLst>
                                          <p:attrName>ppt_x</p:attrName>
                                        </p:attrNameLst>
                                      </p:cBhvr>
                                      <p:tavLst>
                                        <p:tav tm="0">
                                          <p:val>
                                            <p:strVal val="0-#ppt_w/2"/>
                                          </p:val>
                                        </p:tav>
                                        <p:tav tm="100000">
                                          <p:val>
                                            <p:strVal val="#ppt_x"/>
                                          </p:val>
                                        </p:tav>
                                      </p:tavLst>
                                    </p:anim>
                                    <p:anim calcmode="lin" valueType="num">
                                      <p:cBhvr additive="base">
                                        <p:cTn id="12" dur="500" fill="hold"/>
                                        <p:tgtEl>
                                          <p:spTgt spid="11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22" presetClass="entr" presetSubtype="8" fill="hold" grpId="0" nodeType="withEffect">
                                  <p:stCondLst>
                                    <p:cond delay="1300"/>
                                  </p:stCondLst>
                                  <p:childTnLst>
                                    <p:set>
                                      <p:cBhvr>
                                        <p:cTn id="17" dur="1" fill="hold">
                                          <p:stCondLst>
                                            <p:cond delay="0"/>
                                          </p:stCondLst>
                                        </p:cTn>
                                        <p:tgtEl>
                                          <p:spTgt spid="82"/>
                                        </p:tgtEl>
                                        <p:attrNameLst>
                                          <p:attrName>style.visibility</p:attrName>
                                        </p:attrNameLst>
                                      </p:cBhvr>
                                      <p:to>
                                        <p:strVal val="visible"/>
                                      </p:to>
                                    </p:set>
                                    <p:animEffect transition="in" filter="wipe(left)">
                                      <p:cBhvr>
                                        <p:cTn id="18" dur="800"/>
                                        <p:tgtEl>
                                          <p:spTgt spid="82"/>
                                        </p:tgtEl>
                                      </p:cBhvr>
                                    </p:animEffect>
                                  </p:childTnLst>
                                </p:cTn>
                              </p:par>
                              <p:par>
                                <p:cTn id="19" presetID="10" presetClass="entr" presetSubtype="0" fill="hold"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22" presetClass="entr" presetSubtype="4" fill="hold" nodeType="withEffect">
                                  <p:stCondLst>
                                    <p:cond delay="1250"/>
                                  </p:stCondLst>
                                  <p:childTnLst>
                                    <p:set>
                                      <p:cBhvr>
                                        <p:cTn id="43" dur="1" fill="hold">
                                          <p:stCondLst>
                                            <p:cond delay="0"/>
                                          </p:stCondLst>
                                        </p:cTn>
                                        <p:tgtEl>
                                          <p:spTgt spid="6"/>
                                        </p:tgtEl>
                                        <p:attrNameLst>
                                          <p:attrName>style.visibility</p:attrName>
                                        </p:attrNameLst>
                                      </p:cBhvr>
                                      <p:to>
                                        <p:strVal val="visible"/>
                                      </p:to>
                                    </p:set>
                                    <p:animEffect transition="in" filter="wipe(down)">
                                      <p:cBhvr>
                                        <p:cTn id="44" dur="750"/>
                                        <p:tgtEl>
                                          <p:spTgt spid="6"/>
                                        </p:tgtEl>
                                      </p:cBhvr>
                                    </p:animEffect>
                                  </p:childTnLst>
                                </p:cTn>
                              </p:par>
                              <p:par>
                                <p:cTn id="45" presetID="21" presetClass="entr" presetSubtype="1" fill="hold" nodeType="withEffect">
                                  <p:stCondLst>
                                    <p:cond delay="1750"/>
                                  </p:stCondLst>
                                  <p:childTnLst>
                                    <p:set>
                                      <p:cBhvr>
                                        <p:cTn id="46" dur="1" fill="hold">
                                          <p:stCondLst>
                                            <p:cond delay="0"/>
                                          </p:stCondLst>
                                        </p:cTn>
                                        <p:tgtEl>
                                          <p:spTgt spid="52"/>
                                        </p:tgtEl>
                                        <p:attrNameLst>
                                          <p:attrName>style.visibility</p:attrName>
                                        </p:attrNameLst>
                                      </p:cBhvr>
                                      <p:to>
                                        <p:strVal val="visible"/>
                                      </p:to>
                                    </p:set>
                                    <p:animEffect transition="in" filter="wheel(1)">
                                      <p:cBhvr>
                                        <p:cTn id="47" dur="1500"/>
                                        <p:tgtEl>
                                          <p:spTgt spid="52"/>
                                        </p:tgtEl>
                                      </p:cBhvr>
                                    </p:animEffect>
                                  </p:childTnLst>
                                </p:cTn>
                              </p:par>
                              <p:par>
                                <p:cTn id="48" presetID="31" presetClass="entr" presetSubtype="0" fill="hold" nodeType="withEffect">
                                  <p:stCondLst>
                                    <p:cond delay="2250"/>
                                  </p:stCondLst>
                                  <p:childTnLst>
                                    <p:set>
                                      <p:cBhvr>
                                        <p:cTn id="49" dur="1" fill="hold">
                                          <p:stCondLst>
                                            <p:cond delay="0"/>
                                          </p:stCondLst>
                                        </p:cTn>
                                        <p:tgtEl>
                                          <p:spTgt spid="53"/>
                                        </p:tgtEl>
                                        <p:attrNameLst>
                                          <p:attrName>style.visibility</p:attrName>
                                        </p:attrNameLst>
                                      </p:cBhvr>
                                      <p:to>
                                        <p:strVal val="visible"/>
                                      </p:to>
                                    </p:set>
                                    <p:anim calcmode="lin" valueType="num">
                                      <p:cBhvr>
                                        <p:cTn id="50" dur="1500" fill="hold"/>
                                        <p:tgtEl>
                                          <p:spTgt spid="53"/>
                                        </p:tgtEl>
                                        <p:attrNameLst>
                                          <p:attrName>ppt_w</p:attrName>
                                        </p:attrNameLst>
                                      </p:cBhvr>
                                      <p:tavLst>
                                        <p:tav tm="0">
                                          <p:val>
                                            <p:fltVal val="0"/>
                                          </p:val>
                                        </p:tav>
                                        <p:tav tm="100000">
                                          <p:val>
                                            <p:strVal val="#ppt_w"/>
                                          </p:val>
                                        </p:tav>
                                      </p:tavLst>
                                    </p:anim>
                                    <p:anim calcmode="lin" valueType="num">
                                      <p:cBhvr>
                                        <p:cTn id="51" dur="1500" fill="hold"/>
                                        <p:tgtEl>
                                          <p:spTgt spid="53"/>
                                        </p:tgtEl>
                                        <p:attrNameLst>
                                          <p:attrName>ppt_h</p:attrName>
                                        </p:attrNameLst>
                                      </p:cBhvr>
                                      <p:tavLst>
                                        <p:tav tm="0">
                                          <p:val>
                                            <p:fltVal val="0"/>
                                          </p:val>
                                        </p:tav>
                                        <p:tav tm="100000">
                                          <p:val>
                                            <p:strVal val="#ppt_h"/>
                                          </p:val>
                                        </p:tav>
                                      </p:tavLst>
                                    </p:anim>
                                    <p:anim calcmode="lin" valueType="num">
                                      <p:cBhvr>
                                        <p:cTn id="52" dur="1500" fill="hold"/>
                                        <p:tgtEl>
                                          <p:spTgt spid="53"/>
                                        </p:tgtEl>
                                        <p:attrNameLst>
                                          <p:attrName>style.rotation</p:attrName>
                                        </p:attrNameLst>
                                      </p:cBhvr>
                                      <p:tavLst>
                                        <p:tav tm="0">
                                          <p:val>
                                            <p:fltVal val="90"/>
                                          </p:val>
                                        </p:tav>
                                        <p:tav tm="100000">
                                          <p:val>
                                            <p:fltVal val="0"/>
                                          </p:val>
                                        </p:tav>
                                      </p:tavLst>
                                    </p:anim>
                                    <p:animEffect transition="in" filter="fade">
                                      <p:cBhvr>
                                        <p:cTn id="5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2" grpId="0"/>
      <p:bldP spid="82" grpId="0" animBg="1"/>
      <p:bldP spid="2" grpId="0" animBg="1"/>
      <p:bldP spid="3" grpId="0"/>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5835</Words>
  <Application>WPS Presentation</Application>
  <PresentationFormat>Custom</PresentationFormat>
  <Paragraphs>222</Paragraphs>
  <Slides>19</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19</vt:i4>
      </vt:variant>
    </vt:vector>
  </HeadingPairs>
  <TitlesOfParts>
    <vt:vector size="40" baseType="lpstr">
      <vt:lpstr>Arial</vt:lpstr>
      <vt:lpstr>SimSun</vt:lpstr>
      <vt:lpstr>Wingdings</vt:lpstr>
      <vt:lpstr>Bathilda</vt:lpstr>
      <vt:lpstr>Sitka Text</vt:lpstr>
      <vt:lpstr>Aharoni</vt:lpstr>
      <vt:lpstr>Yu Gothic UI Semibold</vt:lpstr>
      <vt:lpstr>Kalinga</vt:lpstr>
      <vt:lpstr>Segoe Print</vt:lpstr>
      <vt:lpstr>Calibri Light (Headings)</vt:lpstr>
      <vt:lpstr>Calibri</vt:lpstr>
      <vt:lpstr>Calibri Light</vt:lpstr>
      <vt:lpstr>Calibri Light</vt:lpstr>
      <vt:lpstr>Calibri</vt:lpstr>
      <vt:lpstr>MoolBoran</vt:lpstr>
      <vt:lpstr>Tropical</vt:lpstr>
      <vt:lpstr>Batang</vt:lpstr>
      <vt:lpstr>Microsoft YaHei</vt:lpstr>
      <vt:lpstr>Arial Unicode MS</vt:lpstr>
      <vt:lpstr>Constantia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Tiara</dc:creator>
  <cp:lastModifiedBy>MY COMPUTER</cp:lastModifiedBy>
  <cp:revision>76</cp:revision>
  <dcterms:created xsi:type="dcterms:W3CDTF">2010-12-31T18:22:00Z</dcterms:created>
  <dcterms:modified xsi:type="dcterms:W3CDTF">2021-10-30T05:48:23Z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C9A73CDA6F444114B4D87A33DF4856EB</vt:lpwstr>
  </property>
  <property fmtid="{D5CDD505-2E9C-101B-9397-08002B2CF9AE}" pid="3" name="KSOProductBuildVer">
    <vt:lpwstr>1033-11.2.0.10351</vt:lpwstr>
  </property>
</Properties>
</file>